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jpg" ContentType="image/jpeg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1.xml" ContentType="application/vnd.openxmlformats-officedocument.drawingml.chart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2.xml" ContentType="application/vnd.openxmlformats-officedocument.drawingml.chart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3.xml" ContentType="application/vnd.openxmlformats-officedocument.drawingml.chart+xml"/>
  <Override PartName="/ppt/notesSlides/notesSlide23.xml" ContentType="application/vnd.openxmlformats-officedocument.presentationml.notesSlide+xml"/>
  <Override PartName="/ppt/charts/chart4.xml" ContentType="application/vnd.openxmlformats-officedocument.drawingml.chart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rts/chart5.xml" ContentType="application/vnd.openxmlformats-officedocument.drawingml.chart+xml"/>
  <Override PartName="/ppt/drawings/drawing1.xml" ContentType="application/vnd.openxmlformats-officedocument.drawingml.chartshape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  <Override PartName="/ppt/charts/style4.xml" ContentType="application/vnd.ms-office.chartstyle+xml"/>
  <Override PartName="/ppt/charts/colors4.xml" ContentType="application/vnd.ms-office.chartcolorstyle+xml"/>
  <Override PartName="/ppt/charts/style5.xml" ContentType="application/vnd.ms-office.chartstyle+xml"/>
  <Override PartName="/ppt/charts/colors5.xml" ContentType="application/vnd.ms-office.chartcolorstyl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693" r:id="rId2"/>
  </p:sldMasterIdLst>
  <p:notesMasterIdLst>
    <p:notesMasterId r:id="rId91"/>
  </p:notesMasterIdLst>
  <p:sldIdLst>
    <p:sldId id="440" r:id="rId3"/>
    <p:sldId id="486" r:id="rId4"/>
    <p:sldId id="488" r:id="rId5"/>
    <p:sldId id="441" r:id="rId6"/>
    <p:sldId id="487" r:id="rId7"/>
    <p:sldId id="489" r:id="rId8"/>
    <p:sldId id="490" r:id="rId9"/>
    <p:sldId id="492" r:id="rId10"/>
    <p:sldId id="493" r:id="rId11"/>
    <p:sldId id="494" r:id="rId12"/>
    <p:sldId id="495" r:id="rId13"/>
    <p:sldId id="496" r:id="rId14"/>
    <p:sldId id="442" r:id="rId15"/>
    <p:sldId id="443" r:id="rId16"/>
    <p:sldId id="444" r:id="rId17"/>
    <p:sldId id="497" r:id="rId18"/>
    <p:sldId id="491" r:id="rId19"/>
    <p:sldId id="498" r:id="rId20"/>
    <p:sldId id="499" r:id="rId21"/>
    <p:sldId id="541" r:id="rId22"/>
    <p:sldId id="500" r:id="rId23"/>
    <p:sldId id="501" r:id="rId24"/>
    <p:sldId id="502" r:id="rId25"/>
    <p:sldId id="504" r:id="rId26"/>
    <p:sldId id="505" r:id="rId27"/>
    <p:sldId id="506" r:id="rId28"/>
    <p:sldId id="445" r:id="rId29"/>
    <p:sldId id="451" r:id="rId30"/>
    <p:sldId id="508" r:id="rId31"/>
    <p:sldId id="554" r:id="rId32"/>
    <p:sldId id="509" r:id="rId33"/>
    <p:sldId id="555" r:id="rId34"/>
    <p:sldId id="556" r:id="rId35"/>
    <p:sldId id="510" r:id="rId36"/>
    <p:sldId id="511" r:id="rId37"/>
    <p:sldId id="512" r:id="rId38"/>
    <p:sldId id="513" r:id="rId39"/>
    <p:sldId id="514" r:id="rId40"/>
    <p:sldId id="515" r:id="rId41"/>
    <p:sldId id="542" r:id="rId42"/>
    <p:sldId id="517" r:id="rId43"/>
    <p:sldId id="553" r:id="rId44"/>
    <p:sldId id="518" r:id="rId45"/>
    <p:sldId id="544" r:id="rId46"/>
    <p:sldId id="545" r:id="rId47"/>
    <p:sldId id="546" r:id="rId48"/>
    <p:sldId id="543" r:id="rId49"/>
    <p:sldId id="452" r:id="rId50"/>
    <p:sldId id="453" r:id="rId51"/>
    <p:sldId id="454" r:id="rId52"/>
    <p:sldId id="455" r:id="rId53"/>
    <p:sldId id="527" r:id="rId54"/>
    <p:sldId id="456" r:id="rId55"/>
    <p:sldId id="457" r:id="rId56"/>
    <p:sldId id="458" r:id="rId57"/>
    <p:sldId id="459" r:id="rId58"/>
    <p:sldId id="528" r:id="rId59"/>
    <p:sldId id="460" r:id="rId60"/>
    <p:sldId id="461" r:id="rId61"/>
    <p:sldId id="462" r:id="rId62"/>
    <p:sldId id="463" r:id="rId63"/>
    <p:sldId id="464" r:id="rId64"/>
    <p:sldId id="552" r:id="rId65"/>
    <p:sldId id="467" r:id="rId66"/>
    <p:sldId id="529" r:id="rId67"/>
    <p:sldId id="530" r:id="rId68"/>
    <p:sldId id="531" r:id="rId69"/>
    <p:sldId id="521" r:id="rId70"/>
    <p:sldId id="523" r:id="rId71"/>
    <p:sldId id="524" r:id="rId72"/>
    <p:sldId id="525" r:id="rId73"/>
    <p:sldId id="526" r:id="rId74"/>
    <p:sldId id="547" r:id="rId75"/>
    <p:sldId id="548" r:id="rId76"/>
    <p:sldId id="550" r:id="rId77"/>
    <p:sldId id="551" r:id="rId78"/>
    <p:sldId id="468" r:id="rId79"/>
    <p:sldId id="469" r:id="rId80"/>
    <p:sldId id="470" r:id="rId81"/>
    <p:sldId id="471" r:id="rId82"/>
    <p:sldId id="472" r:id="rId83"/>
    <p:sldId id="473" r:id="rId84"/>
    <p:sldId id="476" r:id="rId85"/>
    <p:sldId id="477" r:id="rId86"/>
    <p:sldId id="540" r:id="rId87"/>
    <p:sldId id="478" r:id="rId88"/>
    <p:sldId id="557" r:id="rId89"/>
    <p:sldId id="558" r:id="rId90"/>
  </p:sldIdLst>
  <p:sldSz cx="13004800" cy="9753600"/>
  <p:notesSz cx="6858000" cy="9144000"/>
  <p:defaultTextStyle>
    <a:lvl1pPr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00"/>
    <p:restoredTop sz="94545"/>
  </p:normalViewPr>
  <p:slideViewPr>
    <p:cSldViewPr snapToGrid="0" snapToObjects="1">
      <p:cViewPr>
        <p:scale>
          <a:sx n="80" d="100"/>
          <a:sy n="80" d="100"/>
        </p:scale>
        <p:origin x="-1096" y="-80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90" Type="http://schemas.openxmlformats.org/officeDocument/2006/relationships/slide" Target="slides/slide88.xml"/><Relationship Id="rId91" Type="http://schemas.openxmlformats.org/officeDocument/2006/relationships/notesMaster" Target="notesMasters/notesMaster1.xml"/><Relationship Id="rId92" Type="http://schemas.openxmlformats.org/officeDocument/2006/relationships/printerSettings" Target="printerSettings/printerSettings1.bin"/><Relationship Id="rId93" Type="http://schemas.openxmlformats.org/officeDocument/2006/relationships/presProps" Target="presProps.xml"/><Relationship Id="rId94" Type="http://schemas.openxmlformats.org/officeDocument/2006/relationships/viewProps" Target="viewProps.xml"/><Relationship Id="rId95" Type="http://schemas.openxmlformats.org/officeDocument/2006/relationships/theme" Target="theme/theme1.xml"/><Relationship Id="rId96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Relationship Id="rId2" Type="http://schemas.microsoft.com/office/2011/relationships/chartStyle" Target="style2.xml"/><Relationship Id="rId3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3.xlsx"/><Relationship Id="rId2" Type="http://schemas.microsoft.com/office/2011/relationships/chartStyle" Target="style3.xml"/><Relationship Id="rId3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4.xlsx"/><Relationship Id="rId2" Type="http://schemas.microsoft.com/office/2011/relationships/chartStyle" Target="style4.xml"/><Relationship Id="rId3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Style" Target="style5.xml"/><Relationship Id="rId4" Type="http://schemas.microsoft.com/office/2011/relationships/chartColorStyle" Target="colors5.xml"/><Relationship Id="rId1" Type="http://schemas.openxmlformats.org/officeDocument/2006/relationships/package" Target="../embeddings/Microsoft_Excel____5.xlsx"/><Relationship Id="rId2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/>
              <a:t>BFS</a:t>
            </a:r>
            <a:r>
              <a:rPr lang="en-US" sz="3200" baseline="0"/>
              <a:t> </a:t>
            </a:r>
            <a:r>
              <a:rPr lang="en-US" sz="3200"/>
              <a:t>(32M vertices/256M edges)</a:t>
            </a:r>
          </a:p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 sz="3200"/>
          </a:p>
        </c:rich>
      </c:tx>
      <c:layout>
        <c:manualLayout>
          <c:xMode val="edge"/>
          <c:yMode val="edge"/>
          <c:x val="0.205146977532645"/>
          <c:y val="0.0326171118854046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BFS-1 [HPC 2010]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Sheet1!$E$13:$E$17</c:f>
              <c:numCache>
                <c:formatCode>General</c:formatCode>
                <c:ptCount val="5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</c:numCache>
            </c:numRef>
          </c:cat>
          <c:val>
            <c:numRef>
              <c:f>Sheet1!$F$13:$F$17</c:f>
              <c:numCache>
                <c:formatCode>General</c:formatCode>
                <c:ptCount val="5"/>
                <c:pt idx="0">
                  <c:v>82.211</c:v>
                </c:pt>
                <c:pt idx="1">
                  <c:v>45.7745</c:v>
                </c:pt>
                <c:pt idx="2">
                  <c:v>24.31320000000001</c:v>
                </c:pt>
                <c:pt idx="3">
                  <c:v>12.704</c:v>
                </c:pt>
                <c:pt idx="4">
                  <c:v>6.762509999999994</c:v>
                </c:pt>
              </c:numCache>
            </c:numRef>
          </c:val>
        </c:ser>
        <c:ser>
          <c:idx val="1"/>
          <c:order val="1"/>
          <c:tx>
            <c:v>BFS-2 [PACT 2011]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Sheet1!$G$13:$G$17</c:f>
              <c:numCache>
                <c:formatCode>General</c:formatCode>
                <c:ptCount val="5"/>
                <c:pt idx="0">
                  <c:v>47.7458</c:v>
                </c:pt>
                <c:pt idx="1">
                  <c:v>29.5188</c:v>
                </c:pt>
                <c:pt idx="2">
                  <c:v>16.1048</c:v>
                </c:pt>
                <c:pt idx="3">
                  <c:v>8.547490000000001</c:v>
                </c:pt>
                <c:pt idx="4">
                  <c:v>4.604729999999995</c:v>
                </c:pt>
              </c:numCache>
            </c:numRef>
          </c:val>
        </c:ser>
        <c:ser>
          <c:idx val="2"/>
          <c:order val="2"/>
          <c:tx>
            <c:v>X-Stream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val>
            <c:numRef>
              <c:f>Sheet1!$H$13:$H$17</c:f>
              <c:numCache>
                <c:formatCode>General</c:formatCode>
                <c:ptCount val="5"/>
                <c:pt idx="0">
                  <c:v>22.0471</c:v>
                </c:pt>
                <c:pt idx="1">
                  <c:v>12.4456</c:v>
                </c:pt>
                <c:pt idx="2">
                  <c:v>6.38643</c:v>
                </c:pt>
                <c:pt idx="3">
                  <c:v>3.98829</c:v>
                </c:pt>
                <c:pt idx="4">
                  <c:v>2.68893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42078440"/>
        <c:axId val="2142085592"/>
      </c:barChart>
      <c:catAx>
        <c:axId val="21420784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800" baseline="0" dirty="0"/>
                  <a:t>Threads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2085592"/>
        <c:crosses val="autoZero"/>
        <c:auto val="1"/>
        <c:lblAlgn val="ctr"/>
        <c:lblOffset val="100"/>
        <c:noMultiLvlLbl val="0"/>
      </c:catAx>
      <c:valAx>
        <c:axId val="2142085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800" dirty="0"/>
                  <a:t>Runtime</a:t>
                </a:r>
                <a:r>
                  <a:rPr lang="en-US" sz="2800" baseline="0" dirty="0"/>
                  <a:t> (s) Lower is better</a:t>
                </a:r>
                <a:endParaRPr lang="en-US" sz="2800" dirty="0"/>
              </a:p>
            </c:rich>
          </c:tx>
          <c:layout>
            <c:manualLayout>
              <c:xMode val="edge"/>
              <c:yMode val="edge"/>
              <c:x val="0.0143005720228809"/>
              <c:y val="0.177168021680217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2078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v>X-Stream Speedup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Sheet1!$V$23:$V$26</c:f>
              <c:strCache>
                <c:ptCount val="4"/>
                <c:pt idx="0">
                  <c:v>Netflix/ALS</c:v>
                </c:pt>
                <c:pt idx="1">
                  <c:v>Twitter/Pagerank</c:v>
                </c:pt>
                <c:pt idx="2">
                  <c:v>Twitter/Belief Propagation</c:v>
                </c:pt>
                <c:pt idx="3">
                  <c:v>RMAT27/WCC</c:v>
                </c:pt>
              </c:strCache>
            </c:strRef>
          </c:cat>
          <c:val>
            <c:numRef>
              <c:f>Sheet1!$Z$23:$Z$26</c:f>
              <c:numCache>
                <c:formatCode>General</c:formatCode>
                <c:ptCount val="4"/>
                <c:pt idx="0">
                  <c:v>1.807140995569455</c:v>
                </c:pt>
                <c:pt idx="1">
                  <c:v>2.95575621903061</c:v>
                </c:pt>
                <c:pt idx="2">
                  <c:v>1.721732867153854</c:v>
                </c:pt>
                <c:pt idx="3">
                  <c:v>3.256055363321797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41342072"/>
        <c:axId val="2141338312"/>
      </c:barChart>
      <c:catAx>
        <c:axId val="21413420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1338312"/>
        <c:crosses val="autoZero"/>
        <c:auto val="1"/>
        <c:lblAlgn val="ctr"/>
        <c:lblOffset val="100"/>
        <c:noMultiLvlLbl val="0"/>
      </c:catAx>
      <c:valAx>
        <c:axId val="2141338312"/>
        <c:scaling>
          <c:orientation val="minMax"/>
          <c:max val="6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1342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Sheet1!$Z$23:$Z$26</c:f>
              <c:strCache>
                <c:ptCount val="4"/>
                <c:pt idx="0">
                  <c:v>1.807140996</c:v>
                </c:pt>
                <c:pt idx="1">
                  <c:v>2.955756219</c:v>
                </c:pt>
                <c:pt idx="2">
                  <c:v>1.721732867</c:v>
                </c:pt>
                <c:pt idx="3">
                  <c:v>3.256055363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Sheet1!$V$23:$V$26</c:f>
              <c:strCache>
                <c:ptCount val="4"/>
                <c:pt idx="0">
                  <c:v>Netflix/ALS</c:v>
                </c:pt>
                <c:pt idx="1">
                  <c:v>Twitter/Pagerank</c:v>
                </c:pt>
                <c:pt idx="2">
                  <c:v>Twitter/Belief Propagation</c:v>
                </c:pt>
                <c:pt idx="3">
                  <c:v>RMAT27/WCC</c:v>
                </c:pt>
              </c:strCache>
            </c:strRef>
          </c:cat>
          <c:val>
            <c:numRef>
              <c:f>Sheet1!$AA$23:$AA$26</c:f>
              <c:numCache>
                <c:formatCode>General</c:formatCode>
                <c:ptCount val="4"/>
                <c:pt idx="0">
                  <c:v>3.419468334636432</c:v>
                </c:pt>
                <c:pt idx="1">
                  <c:v>4.84805191538597</c:v>
                </c:pt>
                <c:pt idx="2">
                  <c:v>2.000090034663346</c:v>
                </c:pt>
                <c:pt idx="3">
                  <c:v>5.734717416378316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43165032"/>
        <c:axId val="2143168776"/>
      </c:barChart>
      <c:catAx>
        <c:axId val="21431650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3168776"/>
        <c:crosses val="autoZero"/>
        <c:auto val="1"/>
        <c:lblAlgn val="ctr"/>
        <c:lblOffset val="100"/>
        <c:noMultiLvlLbl val="0"/>
      </c:catAx>
      <c:valAx>
        <c:axId val="2143168776"/>
        <c:scaling>
          <c:orientation val="minMax"/>
          <c:max val="6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3165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 baseline="0"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Graphchi Sharding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Sheet1!$V$31:$V$34</c:f>
              <c:strCache>
                <c:ptCount val="4"/>
                <c:pt idx="0">
                  <c:v>Netflix/ALS</c:v>
                </c:pt>
                <c:pt idx="1">
                  <c:v>Twitter/Pagerank</c:v>
                </c:pt>
                <c:pt idx="2">
                  <c:v>Twitter/Belief Propagation</c:v>
                </c:pt>
                <c:pt idx="3">
                  <c:v>RMAT27/WCC</c:v>
                </c:pt>
              </c:strCache>
            </c:strRef>
          </c:cat>
          <c:val>
            <c:numRef>
              <c:f>Sheet1!$W$31:$W$34</c:f>
              <c:numCache>
                <c:formatCode>General</c:formatCode>
                <c:ptCount val="4"/>
                <c:pt idx="0">
                  <c:v>123.73</c:v>
                </c:pt>
                <c:pt idx="1">
                  <c:v>752.3199999999994</c:v>
                </c:pt>
                <c:pt idx="2">
                  <c:v>742.0</c:v>
                </c:pt>
                <c:pt idx="3">
                  <c:v>2149.0</c:v>
                </c:pt>
              </c:numCache>
            </c:numRef>
          </c:val>
        </c:ser>
        <c:ser>
          <c:idx val="1"/>
          <c:order val="1"/>
          <c:tx>
            <c:v>X-Stream runtime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Sheet1!$Y$31:$Y$34</c:f>
              <c:numCache>
                <c:formatCode>General</c:formatCode>
                <c:ptCount val="4"/>
                <c:pt idx="0">
                  <c:v>76.74</c:v>
                </c:pt>
                <c:pt idx="1">
                  <c:v>397.57</c:v>
                </c:pt>
                <c:pt idx="2">
                  <c:v>2665.64</c:v>
                </c:pt>
                <c:pt idx="3">
                  <c:v>867.0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43226728"/>
        <c:axId val="2143230440"/>
      </c:barChart>
      <c:catAx>
        <c:axId val="2143226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3230440"/>
        <c:crosses val="autoZero"/>
        <c:auto val="1"/>
        <c:lblAlgn val="ctr"/>
        <c:lblOffset val="100"/>
        <c:noMultiLvlLbl val="0"/>
      </c:catAx>
      <c:valAx>
        <c:axId val="2143230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200" baseline="0" dirty="0" smtClean="0"/>
                  <a:t>Time (sec)</a:t>
                </a:r>
                <a:endParaRPr lang="en-US" sz="2200" baseline="0" dirty="0"/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3226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Weakly Connected Components</a:t>
            </a:r>
          </a:p>
        </c:rich>
      </c:tx>
      <c:layout>
        <c:manualLayout>
          <c:xMode val="edge"/>
          <c:yMode val="edge"/>
          <c:x val="0.376640170630873"/>
          <c:y val="0.0172765945869261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Weakly Connected Components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Sheet1!$Z$39:$Z$51</c:f>
              <c:strCache>
                <c:ptCount val="13"/>
                <c:pt idx="0">
                  <c:v>384MB</c:v>
                </c:pt>
                <c:pt idx="1">
                  <c:v>768MB</c:v>
                </c:pt>
                <c:pt idx="2">
                  <c:v>1536MB</c:v>
                </c:pt>
                <c:pt idx="3">
                  <c:v>3GB</c:v>
                </c:pt>
                <c:pt idx="4">
                  <c:v>6GB</c:v>
                </c:pt>
                <c:pt idx="5">
                  <c:v>12GB</c:v>
                </c:pt>
                <c:pt idx="6">
                  <c:v>24GB</c:v>
                </c:pt>
                <c:pt idx="7">
                  <c:v>48GB</c:v>
                </c:pt>
                <c:pt idx="8">
                  <c:v>96GB</c:v>
                </c:pt>
                <c:pt idx="9">
                  <c:v>192GB</c:v>
                </c:pt>
                <c:pt idx="10">
                  <c:v>384GB</c:v>
                </c:pt>
                <c:pt idx="11">
                  <c:v>768GB</c:v>
                </c:pt>
                <c:pt idx="12">
                  <c:v>1.5TB</c:v>
                </c:pt>
              </c:strCache>
            </c:strRef>
          </c:cat>
          <c:val>
            <c:numRef>
              <c:f>Sheet1!$X$39:$X$51</c:f>
              <c:numCache>
                <c:formatCode>[h]:mm:ss</c:formatCode>
                <c:ptCount val="13"/>
                <c:pt idx="0">
                  <c:v>1.55092592592593E-5</c:v>
                </c:pt>
                <c:pt idx="1">
                  <c:v>2.65046296296296E-5</c:v>
                </c:pt>
                <c:pt idx="2">
                  <c:v>4.84953703703704E-5</c:v>
                </c:pt>
                <c:pt idx="3">
                  <c:v>9.34027777777778E-5</c:v>
                </c:pt>
                <c:pt idx="4">
                  <c:v>0.0012994212962963</c:v>
                </c:pt>
                <c:pt idx="5">
                  <c:v>0.00260798611111111</c:v>
                </c:pt>
                <c:pt idx="6">
                  <c:v>0.00538738425925926</c:v>
                </c:pt>
                <c:pt idx="7">
                  <c:v>0.0106085648148148</c:v>
                </c:pt>
                <c:pt idx="8">
                  <c:v>0.022458912037037</c:v>
                </c:pt>
                <c:pt idx="9">
                  <c:v>0.112915393518519</c:v>
                </c:pt>
                <c:pt idx="10">
                  <c:v>0.197203240740741</c:v>
                </c:pt>
                <c:pt idx="11">
                  <c:v>0.591674768518519</c:v>
                </c:pt>
                <c:pt idx="12">
                  <c:v>1.079146064814815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1219064"/>
        <c:axId val="2141212776"/>
      </c:lineChart>
      <c:catAx>
        <c:axId val="21412190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200" dirty="0" smtClean="0"/>
                  <a:t>Input</a:t>
                </a:r>
                <a:r>
                  <a:rPr lang="en-US" sz="2200" baseline="0" dirty="0" smtClean="0"/>
                  <a:t> Edge Data</a:t>
                </a:r>
                <a:endParaRPr lang="en-US" sz="2200" dirty="0"/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b" anchorCtr="0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1212776"/>
        <c:crossesAt val="1.0E-5"/>
        <c:auto val="1"/>
        <c:lblAlgn val="ctr"/>
        <c:lblOffset val="100"/>
        <c:noMultiLvlLbl val="0"/>
      </c:catAx>
      <c:valAx>
        <c:axId val="2141212776"/>
        <c:scaling>
          <c:logBase val="2.0"/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200" baseline="0" dirty="0" smtClean="0"/>
                  <a:t>Time (HH:MM:SS)</a:t>
                </a:r>
                <a:endParaRPr lang="en-US" sz="2200" baseline="0" dirty="0"/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[h]:mm:ss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41219064"/>
        <c:crosses val="autoZero"/>
        <c:crossBetween val="between"/>
        <c:majorUnit val="4.0"/>
        <c:minorUnit val="4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  <c:userShapes r:id="rId2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0.20703</cdr:x>
      <cdr:y>0.46138</cdr:y>
    </cdr:from>
    <cdr:to>
      <cdr:x>0.2838</cdr:x>
      <cdr:y>0.55024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2123677" y="2374143"/>
          <a:ext cx="787525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</c:userShapes>
</file>

<file path=ppt/media/image1.jpeg>
</file>

<file path=ppt/media/image10.png>
</file>

<file path=ppt/media/image11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jpg>
</file>

<file path=ppt/media/image27.jpg>
</file>

<file path=ppt/media/image3.jpeg>
</file>

<file path=ppt/media/image35.tiff>
</file>

<file path=ppt/media/image36.tiff>
</file>

<file path=ppt/media/image37.tiff>
</file>

<file path=ppt/media/image38.tiff>
</file>

<file path=ppt/media/image4.png>
</file>

<file path=ppt/media/image44.jpeg>
</file>

<file path=ppt/media/image45.jpg>
</file>

<file path=ppt/media/image46.jpeg>
</file>

<file path=ppt/media/image5.png>
</file>

<file path=ppt/media/image54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851540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/>
          <a:lstStyle/>
          <a:p>
            <a:fld id="{16D3B1A8-C49B-1548-BEAF-0B8CCDDE2992}" type="slidenum">
              <a:rPr lang="en-US" smtClean="0">
                <a:solidFill>
                  <a:prstClr val="black"/>
                </a:solidFill>
                <a:latin typeface="Calibri"/>
                <a:ea typeface=""/>
                <a:cs typeface=""/>
              </a:rPr>
              <a:pPr/>
              <a:t>1</a:t>
            </a:fld>
            <a:endParaRPr lang="en-US">
              <a:solidFill>
                <a:prstClr val="black"/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139790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Balance size of shards,</a:t>
            </a:r>
            <a:r>
              <a:rPr lang="en-US" baseline="0" dirty="0" smtClean="0"/>
              <a:t> but some vertices may have much larger out-degrees than others; won’t be able to fit full </a:t>
            </a:r>
            <a:r>
              <a:rPr lang="en-US" baseline="0" dirty="0" err="1" smtClean="0"/>
              <a:t>subgraph</a:t>
            </a:r>
            <a:r>
              <a:rPr lang="en-US" baseline="0" dirty="0" smtClean="0"/>
              <a:t> (with edges) in memory; </a:t>
            </a:r>
            <a:r>
              <a:rPr lang="en-US" baseline="0" dirty="0" smtClean="0">
                <a:solidFill>
                  <a:srgbClr val="FF6600"/>
                </a:solidFill>
              </a:rPr>
              <a:t>divide intervals into sub-intervals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64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需要</a:t>
            </a:r>
            <a:r>
              <a:rPr kumimoji="1" lang="en-US" altLang="zh-CN" dirty="0" smtClean="0"/>
              <a:t>P^2</a:t>
            </a:r>
            <a:r>
              <a:rPr kumimoji="1" lang="zh-CN" altLang="en-US" dirty="0" smtClean="0"/>
              <a:t>次读，也需要</a:t>
            </a:r>
            <a:r>
              <a:rPr kumimoji="1" lang="en-US" altLang="zh-CN" dirty="0" smtClean="0"/>
              <a:t>P^2</a:t>
            </a:r>
            <a:r>
              <a:rPr kumimoji="1" lang="zh-CN" altLang="en-US" dirty="0" smtClean="0"/>
              <a:t>次写。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25088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Too much stuff. Headings</a:t>
            </a:r>
            <a:r>
              <a:rPr lang="en-US" baseline="0" dirty="0" smtClean="0"/>
              <a:t> are too general.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47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087210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51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9748496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52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206988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Too much stuff. Headings</a:t>
            </a:r>
            <a:r>
              <a:rPr lang="en-US" baseline="0" dirty="0" smtClean="0"/>
              <a:t> are too general.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53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44504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Partition(X-stream) is much cheaper than sort(</a:t>
            </a:r>
            <a:r>
              <a:rPr kumimoji="1" lang="en-US" altLang="zh-CN" dirty="0" err="1" smtClean="0"/>
              <a:t>graphChi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1216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</a:t>
            </a:r>
            <a:r>
              <a:rPr lang="en-US" baseline="0" dirty="0" smtClean="0"/>
              <a:t> putting in a table of differences</a:t>
            </a:r>
          </a:p>
          <a:p>
            <a:r>
              <a:rPr lang="en-US" baseline="0" dirty="0" err="1" smtClean="0"/>
              <a:t>graphChi</a:t>
            </a:r>
            <a:r>
              <a:rPr lang="en-US" baseline="0" dirty="0" smtClean="0"/>
              <a:t> is sorted, stream partition is unsorted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64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0592538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Remove.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67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6483268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</a:t>
            </a:r>
            <a:r>
              <a:rPr lang="en-US" baseline="0" dirty="0" smtClean="0"/>
              <a:t> putting in a table of differences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77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20716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4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5500826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78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251590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</a:t>
            </a:r>
            <a:r>
              <a:rPr lang="en-US" baseline="0" dirty="0" smtClean="0"/>
              <a:t> putting in a table of differences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79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1319158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80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0971459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</a:t>
            </a:r>
            <a:r>
              <a:rPr lang="en-US" baseline="0" dirty="0" smtClean="0"/>
              <a:t> fourth benchmark back 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81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6379969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>
                <a:solidFill>
                  <a:srgbClr val="FF0000"/>
                </a:solidFill>
              </a:rPr>
              <a:t>graphChi</a:t>
            </a:r>
            <a:r>
              <a:rPr kumimoji="1" lang="en-US" altLang="zh-CN" dirty="0" smtClean="0">
                <a:solidFill>
                  <a:srgbClr val="FF0000"/>
                </a:solidFill>
              </a:rPr>
              <a:t> shard(sort, </a:t>
            </a:r>
            <a:r>
              <a:rPr kumimoji="1" lang="en-US" altLang="zh-CN" dirty="0" err="1" smtClean="0">
                <a:solidFill>
                  <a:srgbClr val="FF0000"/>
                </a:solidFill>
              </a:rPr>
              <a:t>vertice+edges</a:t>
            </a:r>
            <a:r>
              <a:rPr kumimoji="1" lang="en-US" altLang="zh-CN" dirty="0" smtClean="0">
                <a:solidFill>
                  <a:srgbClr val="FF0000"/>
                </a:solidFill>
              </a:rPr>
              <a:t> in memory) </a:t>
            </a:r>
            <a:r>
              <a:rPr kumimoji="1" lang="en-US" altLang="zh-CN" dirty="0" err="1" smtClean="0">
                <a:solidFill>
                  <a:srgbClr val="FF0000"/>
                </a:solidFill>
              </a:rPr>
              <a:t>vs</a:t>
            </a:r>
            <a:r>
              <a:rPr kumimoji="1" lang="en-US" altLang="zh-CN" dirty="0" smtClean="0">
                <a:solidFill>
                  <a:srgbClr val="FF0000"/>
                </a:solidFill>
              </a:rPr>
              <a:t> x-stream partition(unsorted, only </a:t>
            </a:r>
            <a:r>
              <a:rPr kumimoji="1" lang="en-US" altLang="zh-CN" dirty="0" err="1" smtClean="0">
                <a:solidFill>
                  <a:srgbClr val="FF0000"/>
                </a:solidFill>
              </a:rPr>
              <a:t>vertice</a:t>
            </a:r>
            <a:r>
              <a:rPr kumimoji="1" lang="en-US" altLang="zh-CN" dirty="0" smtClean="0">
                <a:solidFill>
                  <a:srgbClr val="FF0000"/>
                </a:solidFill>
              </a:rPr>
              <a:t> in memory) 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7120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a line of explanation.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83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7500501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84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0726578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Too many words.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86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320810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/>
          <a:lstStyle/>
          <a:p>
            <a:fld id="{16D3B1A8-C49B-1548-BEAF-0B8CCDDE2992}" type="slidenum">
              <a:rPr lang="en-US" smtClean="0">
                <a:solidFill>
                  <a:prstClr val="black"/>
                </a:solidFill>
                <a:latin typeface="Calibri"/>
                <a:ea typeface=""/>
                <a:cs typeface=""/>
              </a:rPr>
              <a:pPr/>
              <a:t>87</a:t>
            </a:fld>
            <a:endParaRPr lang="en-US">
              <a:solidFill>
                <a:prstClr val="black"/>
              </a:solidFill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987854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13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93204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Throw away</a:t>
            </a:r>
            <a:r>
              <a:rPr lang="en-US" baseline="0" dirty="0" smtClean="0"/>
              <a:t> why build X-Stream.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15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45998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？？？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异步！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1328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a picture</a:t>
            </a:r>
            <a:r>
              <a:rPr lang="en-US" baseline="0" dirty="0" smtClean="0"/>
              <a:t> for scatter gather.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21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888265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Green should</a:t>
            </a:r>
            <a:r>
              <a:rPr lang="en-US" baseline="0" dirty="0" smtClean="0"/>
              <a:t> not be sharp.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22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106614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 first point to previous</a:t>
            </a:r>
            <a:r>
              <a:rPr lang="en-US" baseline="0" dirty="0" smtClean="0"/>
              <a:t> slide. Consider uncovering points. Add backup slide on bandwidth numbers.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46538789-1F49-4A17-A99D-87965FE1F097}" type="slidenum">
              <a:rPr lang="en-US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pPr/>
              <a:t>27</a:t>
            </a:fld>
            <a:endParaRPr lang="en-US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58806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 </a:t>
            </a:r>
            <a:r>
              <a:rPr kumimoji="1" lang="zh-CN" altLang="en-US" dirty="0" smtClean="0"/>
              <a:t>个</a:t>
            </a:r>
            <a:r>
              <a:rPr kumimoji="1" lang="en-US" altLang="zh-CN" dirty="0" smtClean="0"/>
              <a:t> intervals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 P</a:t>
            </a:r>
            <a:r>
              <a:rPr kumimoji="1" lang="zh-CN" altLang="en-US" dirty="0" smtClean="0"/>
              <a:t>次</a:t>
            </a:r>
            <a:r>
              <a:rPr kumimoji="1" lang="en-US" altLang="zh-CN" dirty="0" smtClean="0"/>
              <a:t>load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每次</a:t>
            </a:r>
            <a:r>
              <a:rPr kumimoji="1" lang="en-US" altLang="zh-CN" dirty="0" smtClean="0"/>
              <a:t>load</a:t>
            </a:r>
            <a:r>
              <a:rPr kumimoji="1" lang="zh-CN" altLang="en-US" dirty="0" smtClean="0"/>
              <a:t>需要读</a:t>
            </a:r>
            <a:r>
              <a:rPr kumimoji="1" lang="en-US" altLang="zh-CN" dirty="0" smtClean="0"/>
              <a:t>P</a:t>
            </a:r>
            <a:r>
              <a:rPr kumimoji="1" lang="zh-CN" altLang="en-US" dirty="0" smtClean="0"/>
              <a:t>个</a:t>
            </a:r>
            <a:r>
              <a:rPr kumimoji="1" lang="en-US" altLang="zh-CN" dirty="0" smtClean="0"/>
              <a:t>shard(</a:t>
            </a:r>
            <a:r>
              <a:rPr kumimoji="1" lang="zh-CN" altLang="en-US" dirty="0" smtClean="0"/>
              <a:t>读</a:t>
            </a:r>
            <a:r>
              <a:rPr kumimoji="1" lang="en-US" altLang="zh-CN" dirty="0" smtClean="0"/>
              <a:t>P</a:t>
            </a:r>
            <a:r>
              <a:rPr kumimoji="1" lang="zh-CN" altLang="en-US" dirty="0" smtClean="0"/>
              <a:t>次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，所以一共需要</a:t>
            </a:r>
            <a:r>
              <a:rPr kumimoji="1" lang="en-US" altLang="zh-CN" dirty="0" smtClean="0"/>
              <a:t>P^2</a:t>
            </a:r>
            <a:r>
              <a:rPr kumimoji="1" lang="zh-CN" altLang="en-US" dirty="0" smtClean="0"/>
              <a:t>次</a:t>
            </a:r>
            <a:r>
              <a:rPr kumimoji="1" lang="en-US" altLang="zh-CN" dirty="0" smtClean="0"/>
              <a:t>read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4812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jpe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FullBackground.jpg"/>
          <p:cNvPicPr>
            <a:picLocks noChangeAspect="1"/>
          </p:cNvPicPr>
          <p:nvPr/>
        </p:nvPicPr>
        <p:blipFill>
          <a:blip r:embed="rId2"/>
          <a:srcRect t="50000"/>
          <a:stretch>
            <a:fillRect/>
          </a:stretch>
        </p:blipFill>
        <p:spPr>
          <a:xfrm>
            <a:off x="0" y="4876800"/>
            <a:ext cx="13004800" cy="4876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8570" y="2728459"/>
            <a:ext cx="10785405" cy="2090702"/>
          </a:xfrm>
        </p:spPr>
        <p:txBody>
          <a:bodyPr anchor="b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8570" y="4946924"/>
            <a:ext cx="10785404" cy="2492587"/>
          </a:xfrm>
        </p:spPr>
        <p:txBody>
          <a:bodyPr>
            <a:normAutofit/>
          </a:bodyPr>
          <a:lstStyle>
            <a:lvl1pPr marL="0" indent="0" algn="ctr">
              <a:spcBef>
                <a:spcPts val="853"/>
              </a:spcBef>
              <a:buNone/>
              <a:defRPr sz="256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pic>
        <p:nvPicPr>
          <p:cNvPr id="7" name="Picture 6" descr="overlay-ruleShado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98999"/>
            <a:ext cx="13004800" cy="1778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FullBackground.jpg"/>
          <p:cNvPicPr>
            <a:picLocks noChangeAspect="1"/>
          </p:cNvPicPr>
          <p:nvPr/>
        </p:nvPicPr>
        <p:blipFill>
          <a:blip r:embed="rId2"/>
          <a:srcRect l="50000"/>
          <a:stretch>
            <a:fillRect/>
          </a:stretch>
        </p:blipFill>
        <p:spPr>
          <a:xfrm>
            <a:off x="6502400" y="6374"/>
            <a:ext cx="6502400" cy="975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overlay-ruleShadow.png"/>
          <p:cNvPicPr>
            <a:picLocks noChangeAspect="1"/>
          </p:cNvPicPr>
          <p:nvPr/>
        </p:nvPicPr>
        <p:blipFill>
          <a:blip r:embed="rId3"/>
          <a:srcRect r="25031"/>
          <a:stretch>
            <a:fillRect/>
          </a:stretch>
        </p:blipFill>
        <p:spPr>
          <a:xfrm rot="16200000">
            <a:off x="1545089" y="4785884"/>
            <a:ext cx="9749567" cy="1778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159" y="390144"/>
            <a:ext cx="5631078" cy="2405888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algn="ctr" defTabSz="1300460" rtl="0" eaLnBrk="1" latinLnBrk="0" hangingPunct="1">
              <a:spcBef>
                <a:spcPct val="0"/>
              </a:spcBef>
              <a:buNone/>
              <a:defRPr sz="512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918554" y="376757"/>
            <a:ext cx="5631078" cy="9000087"/>
          </a:xfrm>
          <a:solidFill>
            <a:schemeClr val="tx1">
              <a:lumMod val="50000"/>
            </a:schemeClr>
          </a:solidFill>
          <a:effectLst>
            <a:outerShdw blurRad="50800" dir="2700000" algn="tl" rotWithShape="0">
              <a:schemeClr val="tx1">
                <a:alpha val="40000"/>
              </a:scheme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3413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9159" y="2802917"/>
            <a:ext cx="5631078" cy="455168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ctr">
              <a:lnSpc>
                <a:spcPct val="110000"/>
              </a:lnSpc>
              <a:buNone/>
              <a:defRPr sz="256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marL="0" lvl="0" indent="0" algn="ctr" defTabSz="1300460" rtl="0" eaLnBrk="1" latinLnBrk="0" hangingPunct="1">
              <a:lnSpc>
                <a:spcPct val="110000"/>
              </a:lnSpc>
              <a:spcBef>
                <a:spcPts val="2844"/>
              </a:spcBef>
              <a:buFont typeface="Calisto MT" pitchFamily="18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97402" y="9040143"/>
            <a:ext cx="2314854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/>
          <a:lstStyle>
            <a:lvl1pPr marL="0" algn="r" defTabSz="1300460" rtl="0" eaLnBrk="1" latinLnBrk="0" hangingPunct="1">
              <a:defRPr sz="1707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594D8A39-A123-5540-876F-60F8DC823507}" type="datetimeFigureOut">
              <a:rPr lang="en-US" smtClean="0">
                <a:solidFill>
                  <a:prstClr val="white"/>
                </a:solidFill>
              </a:rPr>
              <a:pPr/>
              <a:t>3/7/19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4244" y="9040143"/>
            <a:ext cx="2691994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/>
          <a:lstStyle>
            <a:lvl1pPr marL="0" algn="l" defTabSz="1300460" rtl="0" eaLnBrk="1" latinLnBrk="0" hangingPunct="1">
              <a:defRPr sz="1707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691994" y="8160895"/>
            <a:ext cx="1079398" cy="819302"/>
          </a:xfrm>
        </p:spPr>
        <p:txBody>
          <a:bodyPr vert="horz" lIns="91440" tIns="45720" rIns="91440" bIns="45720" rtlCol="0" anchor="ctr">
            <a:noAutofit/>
          </a:bodyPr>
          <a:lstStyle>
            <a:lvl1pPr marL="0" algn="ctr" defTabSz="1300460" rtl="0" eaLnBrk="1" latinLnBrk="0" hangingPunct="1">
              <a:spcBef>
                <a:spcPct val="0"/>
              </a:spcBef>
              <a:defRPr sz="512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fld id="{80912702-B30F-0448-A602-2D2AAEBB19E7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Full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4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734" y="5743787"/>
            <a:ext cx="10837333" cy="1408853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ctr">
              <a:defRPr sz="512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1300460" rtl="0" eaLnBrk="1" latinLnBrk="0" hangingPunct="1">
              <a:spcBef>
                <a:spcPts val="2844"/>
              </a:spcBef>
              <a:buFont typeface="Calisto MT" pitchFamily="18" charset="0"/>
              <a:buNone/>
            </a:pPr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7680" y="377139"/>
            <a:ext cx="12029440" cy="5258274"/>
          </a:xfrm>
          <a:solidFill>
            <a:schemeClr val="tx1">
              <a:lumMod val="50000"/>
            </a:schemeClr>
          </a:solidFill>
          <a:effectLst>
            <a:outerShdw blurRad="50800" dir="2700000" algn="tl" rotWithShape="0">
              <a:schemeClr val="tx1">
                <a:alpha val="40000"/>
              </a:scheme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ctr" defTabSz="1300460" rtl="0" eaLnBrk="1" latinLnBrk="0" hangingPunct="1">
              <a:spcBef>
                <a:spcPts val="2844"/>
              </a:spcBef>
              <a:buFont typeface="Calisto MT" pitchFamily="18" charset="0"/>
              <a:buNone/>
              <a:defRPr sz="3413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734" y="7171766"/>
            <a:ext cx="10837333" cy="1606475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spcBef>
                <a:spcPct val="600"/>
              </a:spcBef>
              <a:buNone/>
              <a:defRPr sz="2560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fld id="{594D8A39-A123-5540-876F-60F8DC823507}" type="datetimeFigureOut">
              <a:rPr lang="en-US" smtClean="0">
                <a:solidFill>
                  <a:prstClr val="white"/>
                </a:solidFill>
              </a:rPr>
              <a:pPr/>
              <a:t>3/7/19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fld id="{80912702-B30F-0448-A602-2D2AAEBB19E7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verlay-ruleShado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9686"/>
            <a:ext cx="13004800" cy="177801"/>
          </a:xfrm>
          <a:prstGeom prst="rect">
            <a:avLst/>
          </a:prstGeom>
        </p:spPr>
      </p:pic>
      <p:pic>
        <p:nvPicPr>
          <p:cNvPr id="8" name="Picture 7" descr="Overlay-FullBackground.jpg"/>
          <p:cNvPicPr>
            <a:picLocks noChangeAspect="1"/>
          </p:cNvPicPr>
          <p:nvPr/>
        </p:nvPicPr>
        <p:blipFill>
          <a:blip r:embed="rId3"/>
          <a:srcRect t="23333"/>
          <a:stretch>
            <a:fillRect/>
          </a:stretch>
        </p:blipFill>
        <p:spPr>
          <a:xfrm>
            <a:off x="0" y="2027218"/>
            <a:ext cx="13004800" cy="7726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verlay-FullBackground.jpg"/>
          <p:cNvPicPr>
            <a:picLocks noChangeAspect="1"/>
          </p:cNvPicPr>
          <p:nvPr/>
        </p:nvPicPr>
        <p:blipFill>
          <a:blip r:embed="rId2"/>
          <a:srcRect r="14719"/>
          <a:stretch>
            <a:fillRect/>
          </a:stretch>
        </p:blipFill>
        <p:spPr>
          <a:xfrm>
            <a:off x="0" y="6374"/>
            <a:ext cx="11090648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62454" y="650241"/>
            <a:ext cx="1733973" cy="8062525"/>
          </a:xfrm>
        </p:spPr>
        <p:txBody>
          <a:bodyPr vert="eaVert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8569" y="650241"/>
            <a:ext cx="9078524" cy="8062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270827" y="9040143"/>
            <a:ext cx="1517227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/>
          <a:lstStyle>
            <a:lvl1pPr marL="0" algn="r" defTabSz="1300460" rtl="0" eaLnBrk="1" latinLnBrk="0" hangingPunct="1">
              <a:defRPr sz="1707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594D8A39-A123-5540-876F-60F8DC823507}" type="datetimeFigureOut">
              <a:rPr lang="en-US" smtClean="0">
                <a:solidFill>
                  <a:prstClr val="white"/>
                </a:solidFill>
              </a:rPr>
              <a:pPr/>
              <a:t>3/7/19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pic>
        <p:nvPicPr>
          <p:cNvPr id="10" name="Picture 9" descr="overlay-ruleShadow.png"/>
          <p:cNvPicPr>
            <a:picLocks noChangeAspect="1"/>
          </p:cNvPicPr>
          <p:nvPr/>
        </p:nvPicPr>
        <p:blipFill>
          <a:blip r:embed="rId3"/>
          <a:srcRect r="25031"/>
          <a:stretch>
            <a:fillRect/>
          </a:stretch>
        </p:blipFill>
        <p:spPr>
          <a:xfrm rot="5400000" flipH="1">
            <a:off x="6288017" y="4785884"/>
            <a:ext cx="9749567" cy="1778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851F3-833D-4C19-B307-4445D94E684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6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30D8-613A-48C6-9F8A-CAC797D0764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933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753B1-1DB2-41A1-AA39-05DACDCAAA2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477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AB29-A427-4C38-97CF-DB26022359B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227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4B804-1876-4A17-9E31-A7604181256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575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ruleShado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9686"/>
            <a:ext cx="13004800" cy="177801"/>
          </a:xfrm>
          <a:prstGeom prst="rect">
            <a:avLst/>
          </a:prstGeom>
        </p:spPr>
      </p:pic>
      <p:pic>
        <p:nvPicPr>
          <p:cNvPr id="7" name="Picture 6" descr="Overlay-FullBackground.jpg"/>
          <p:cNvPicPr>
            <a:picLocks noChangeAspect="1"/>
          </p:cNvPicPr>
          <p:nvPr/>
        </p:nvPicPr>
        <p:blipFill>
          <a:blip r:embed="rId3"/>
          <a:srcRect t="23333"/>
          <a:stretch>
            <a:fillRect/>
          </a:stretch>
        </p:blipFill>
        <p:spPr>
          <a:xfrm>
            <a:off x="0" y="2027218"/>
            <a:ext cx="13004800" cy="7726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436A6-5763-4C1E-ADDE-4FB42846F28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786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711C6-0BDE-4CC9-8282-BA41E37C26C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70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78A8F-0F16-4DA4-AE4A-B5A9F4688EB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8366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5D34B-AFDB-48AB-8F4F-009116D9E8A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1786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8BF3E-FC3D-43E8-A9C8-BA127A2CDCA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7153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B3198-CD7C-4BDA-87E6-BBEDCD28D37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8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FullBackground.jpg"/>
          <p:cNvPicPr>
            <a:picLocks noChangeAspect="1"/>
          </p:cNvPicPr>
          <p:nvPr/>
        </p:nvPicPr>
        <p:blipFill>
          <a:blip r:embed="rId2"/>
          <a:srcRect t="50000"/>
          <a:stretch>
            <a:fillRect/>
          </a:stretch>
        </p:blipFill>
        <p:spPr>
          <a:xfrm>
            <a:off x="0" y="4876800"/>
            <a:ext cx="13004800" cy="4876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8570" y="1122249"/>
            <a:ext cx="10785405" cy="2090702"/>
          </a:xfrm>
        </p:spPr>
        <p:txBody>
          <a:bodyPr anchor="ctr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8570" y="6719147"/>
            <a:ext cx="10785404" cy="1969845"/>
          </a:xfrm>
        </p:spPr>
        <p:txBody>
          <a:bodyPr anchor="ctr" anchorCtr="0">
            <a:normAutofit/>
          </a:bodyPr>
          <a:lstStyle>
            <a:lvl1pPr marL="0" indent="0" algn="ctr">
              <a:spcBef>
                <a:spcPts val="427"/>
              </a:spcBef>
              <a:buNone/>
              <a:defRPr sz="256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pic>
        <p:nvPicPr>
          <p:cNvPr id="7" name="Picture 6" descr="overlay-ruleShado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98999"/>
            <a:ext cx="13004800" cy="177801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230039" y="3646699"/>
            <a:ext cx="2544724" cy="2460203"/>
          </a:xfrm>
          <a:prstGeom prst="ellipse">
            <a:avLst/>
          </a:prstGeom>
          <a:noFill/>
          <a:ln w="127000">
            <a:solidFill>
              <a:schemeClr val="tx2"/>
            </a:solidFill>
          </a:ln>
          <a:effectLst>
            <a:innerShdw blurRad="101600" dist="76200" dir="13500000">
              <a:prstClr val="black">
                <a:alpha val="57000"/>
              </a:prstClr>
            </a:innerShdw>
          </a:effectLst>
        </p:spPr>
        <p:txBody>
          <a:bodyPr>
            <a:normAutofit/>
          </a:bodyPr>
          <a:lstStyle>
            <a:lvl1pPr marL="0" indent="0" algn="ctr">
              <a:buNone/>
              <a:defRPr sz="2276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ruleShado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4599"/>
            <a:ext cx="13004800" cy="177801"/>
          </a:xfrm>
          <a:prstGeom prst="rect">
            <a:avLst/>
          </a:prstGeom>
        </p:spPr>
      </p:pic>
      <p:pic>
        <p:nvPicPr>
          <p:cNvPr id="7" name="Picture 6" descr="Overlay-FullBackground.jpg"/>
          <p:cNvPicPr>
            <a:picLocks noChangeAspect="1"/>
          </p:cNvPicPr>
          <p:nvPr/>
        </p:nvPicPr>
        <p:blipFill>
          <a:blip r:embed="rId3"/>
          <a:srcRect t="66667"/>
          <a:stretch>
            <a:fillRect/>
          </a:stretch>
        </p:blipFill>
        <p:spPr>
          <a:xfrm>
            <a:off x="0" y="6502400"/>
            <a:ext cx="13004800" cy="325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570" y="4226561"/>
            <a:ext cx="10785404" cy="1937173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1300460" rtl="0" eaLnBrk="1" latinLnBrk="0" hangingPunct="1">
              <a:spcBef>
                <a:spcPct val="0"/>
              </a:spcBef>
              <a:buNone/>
              <a:defRPr sz="6827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70" y="6719147"/>
            <a:ext cx="10785404" cy="198896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1300460" rtl="0" eaLnBrk="1" latinLnBrk="0" hangingPunct="1">
              <a:spcBef>
                <a:spcPts val="853"/>
              </a:spcBef>
              <a:buFont typeface="Calisto MT" pitchFamily="18" charset="0"/>
              <a:buNone/>
              <a:defRPr sz="256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verlay-ruleShado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9686"/>
            <a:ext cx="13004800" cy="177801"/>
          </a:xfrm>
          <a:prstGeom prst="rect">
            <a:avLst/>
          </a:prstGeom>
        </p:spPr>
      </p:pic>
      <p:pic>
        <p:nvPicPr>
          <p:cNvPr id="11" name="Picture 10" descr="Overlay-FullBackground.jpg"/>
          <p:cNvPicPr>
            <a:picLocks noChangeAspect="1"/>
          </p:cNvPicPr>
          <p:nvPr/>
        </p:nvPicPr>
        <p:blipFill>
          <a:blip r:embed="rId3"/>
          <a:srcRect t="23333"/>
          <a:stretch>
            <a:fillRect/>
          </a:stretch>
        </p:blipFill>
        <p:spPr>
          <a:xfrm>
            <a:off x="0" y="2027218"/>
            <a:ext cx="13004800" cy="7726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570" y="89249"/>
            <a:ext cx="10785405" cy="18249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8570" y="2600961"/>
            <a:ext cx="5071872" cy="6111805"/>
          </a:xfrm>
        </p:spPr>
        <p:txBody>
          <a:bodyPr>
            <a:normAutofit/>
          </a:bodyPr>
          <a:lstStyle>
            <a:lvl1pPr>
              <a:defRPr sz="2844"/>
            </a:lvl1pPr>
            <a:lvl2pPr>
              <a:defRPr sz="2560"/>
            </a:lvl2pPr>
            <a:lvl3pPr>
              <a:defRPr sz="2560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2103" y="2600961"/>
            <a:ext cx="5071872" cy="6111805"/>
          </a:xfrm>
        </p:spPr>
        <p:txBody>
          <a:bodyPr>
            <a:normAutofit/>
          </a:bodyPr>
          <a:lstStyle>
            <a:lvl1pPr>
              <a:defRPr sz="2844"/>
            </a:lvl1pPr>
            <a:lvl2pPr>
              <a:defRPr sz="2560"/>
            </a:lvl2pPr>
            <a:lvl3pPr>
              <a:defRPr sz="2560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overlay-ruleShado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9686"/>
            <a:ext cx="13004800" cy="177801"/>
          </a:xfrm>
          <a:prstGeom prst="rect">
            <a:avLst/>
          </a:prstGeom>
        </p:spPr>
      </p:pic>
      <p:pic>
        <p:nvPicPr>
          <p:cNvPr id="13" name="Picture 12" descr="Overlay-FullBackground.jpg"/>
          <p:cNvPicPr>
            <a:picLocks noChangeAspect="1"/>
          </p:cNvPicPr>
          <p:nvPr/>
        </p:nvPicPr>
        <p:blipFill>
          <a:blip r:embed="rId3"/>
          <a:srcRect t="23333"/>
          <a:stretch>
            <a:fillRect/>
          </a:stretch>
        </p:blipFill>
        <p:spPr>
          <a:xfrm>
            <a:off x="0" y="2027218"/>
            <a:ext cx="13004800" cy="7726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570" y="89249"/>
            <a:ext cx="10785405" cy="1824949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70" y="2167467"/>
            <a:ext cx="5071872" cy="1192107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ct val="0"/>
              </a:spcBef>
              <a:buNone/>
              <a:defRPr sz="3982" b="0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8570" y="3404198"/>
            <a:ext cx="5071872" cy="5308565"/>
          </a:xfrm>
        </p:spPr>
        <p:txBody>
          <a:bodyPr>
            <a:normAutofit/>
          </a:bodyPr>
          <a:lstStyle>
            <a:lvl1pPr>
              <a:defRPr sz="2844"/>
            </a:lvl1pPr>
            <a:lvl2pPr>
              <a:defRPr sz="2560"/>
            </a:lvl2pPr>
            <a:lvl3pPr>
              <a:defRPr sz="2560"/>
            </a:lvl3pPr>
            <a:lvl4pPr>
              <a:defRPr sz="2560"/>
            </a:lvl4pPr>
            <a:lvl5pPr>
              <a:defRPr sz="2560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22103" y="2167467"/>
            <a:ext cx="5071872" cy="1192107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ct val="0"/>
              </a:spcBef>
              <a:buNone/>
              <a:defRPr sz="3982" b="0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22103" y="3404198"/>
            <a:ext cx="5071872" cy="5308565"/>
          </a:xfrm>
        </p:spPr>
        <p:txBody>
          <a:bodyPr>
            <a:normAutofit/>
          </a:bodyPr>
          <a:lstStyle>
            <a:lvl1pPr>
              <a:defRPr sz="2844"/>
            </a:lvl1pPr>
            <a:lvl2pPr>
              <a:defRPr sz="2560"/>
            </a:lvl2pPr>
            <a:lvl3pPr>
              <a:defRPr sz="2560"/>
            </a:lvl3pPr>
            <a:lvl4pPr>
              <a:defRPr sz="2560"/>
            </a:lvl4pPr>
            <a:lvl5pPr>
              <a:defRPr sz="2560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ruleShado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9686"/>
            <a:ext cx="13004800" cy="1778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pic>
        <p:nvPicPr>
          <p:cNvPr id="10" name="Picture 9" descr="Overlay-FullBackground.jpg"/>
          <p:cNvPicPr>
            <a:picLocks noChangeAspect="1"/>
          </p:cNvPicPr>
          <p:nvPr/>
        </p:nvPicPr>
        <p:blipFill>
          <a:blip r:embed="rId3"/>
          <a:srcRect t="21046"/>
          <a:stretch>
            <a:fillRect/>
          </a:stretch>
        </p:blipFill>
        <p:spPr>
          <a:xfrm>
            <a:off x="0" y="2059093"/>
            <a:ext cx="13004800" cy="7700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verlay-Full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4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8A39-A123-5540-876F-60F8DC823507}" type="datetimeFigureOut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3/7/19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12702-B30F-0448-A602-2D2AAEBB19E7}" type="slidenum">
              <a:rPr lang="en-US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/>
              <a:t>‹#›</a:t>
            </a:fld>
            <a:endParaRPr lang="en-US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FullBackground.jpg"/>
          <p:cNvPicPr>
            <a:picLocks noChangeAspect="1"/>
          </p:cNvPicPr>
          <p:nvPr/>
        </p:nvPicPr>
        <p:blipFill>
          <a:blip r:embed="rId2"/>
          <a:srcRect l="50000"/>
          <a:stretch>
            <a:fillRect/>
          </a:stretch>
        </p:blipFill>
        <p:spPr>
          <a:xfrm>
            <a:off x="6502400" y="6374"/>
            <a:ext cx="65024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159" y="388337"/>
            <a:ext cx="5635413" cy="2403870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algn="ctr" defTabSz="1300460" rtl="0" eaLnBrk="1" latinLnBrk="0" hangingPunct="1">
              <a:spcBef>
                <a:spcPct val="0"/>
              </a:spcBef>
              <a:defRPr sz="512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1104" y="388339"/>
            <a:ext cx="5631078" cy="8324427"/>
          </a:xfrm>
        </p:spPr>
        <p:txBody>
          <a:bodyPr>
            <a:normAutofit/>
          </a:bodyPr>
          <a:lstStyle>
            <a:lvl1pPr>
              <a:defRPr sz="3413"/>
            </a:lvl1pPr>
            <a:lvl2pPr>
              <a:defRPr sz="3129"/>
            </a:lvl2pPr>
            <a:lvl3pPr>
              <a:defRPr sz="2844"/>
            </a:lvl3pPr>
            <a:lvl4pPr>
              <a:defRPr sz="2560"/>
            </a:lvl4pPr>
            <a:lvl5pPr>
              <a:defRPr sz="2560"/>
            </a:lvl5pPr>
            <a:lvl6pPr>
              <a:defRPr sz="2844"/>
            </a:lvl6pPr>
            <a:lvl7pPr>
              <a:defRPr sz="2844"/>
            </a:lvl7pPr>
            <a:lvl8pPr>
              <a:defRPr sz="2844"/>
            </a:lvl8pPr>
            <a:lvl9pPr>
              <a:defRPr sz="284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9159" y="2809038"/>
            <a:ext cx="5635413" cy="45516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ctr" defTabSz="1300460" rtl="0" eaLnBrk="1" latinLnBrk="0" hangingPunct="1">
              <a:lnSpc>
                <a:spcPct val="110000"/>
              </a:lnSpc>
              <a:spcBef>
                <a:spcPts val="2844"/>
              </a:spcBef>
              <a:buNone/>
              <a:defRPr sz="256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93067" y="9040143"/>
            <a:ext cx="2307715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/>
          <a:lstStyle>
            <a:lvl1pPr marL="0" algn="r" defTabSz="1300460" rtl="0" eaLnBrk="1" latinLnBrk="0" hangingPunct="1">
              <a:defRPr sz="1707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594D8A39-A123-5540-876F-60F8DC823507}" type="datetimeFigureOut">
              <a:rPr lang="en-US" smtClean="0">
                <a:solidFill>
                  <a:prstClr val="white"/>
                </a:solidFill>
              </a:rPr>
              <a:pPr/>
              <a:t>3/7/19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4245" y="9040143"/>
            <a:ext cx="2690209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/>
          <a:lstStyle>
            <a:lvl1pPr marL="0" algn="l" defTabSz="1300460" rtl="0" eaLnBrk="1" latinLnBrk="0" hangingPunct="1">
              <a:defRPr sz="1707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691994" y="8175414"/>
            <a:ext cx="1083733" cy="819573"/>
          </a:xfrm>
        </p:spPr>
        <p:txBody>
          <a:bodyPr vert="horz" lIns="91440" tIns="45720" rIns="91440" bIns="45720" rtlCol="0" anchor="ctr">
            <a:noAutofit/>
          </a:bodyPr>
          <a:lstStyle>
            <a:lvl1pPr marL="0" algn="ctr" defTabSz="1300460" rtl="0" eaLnBrk="1" latinLnBrk="0" hangingPunct="1">
              <a:spcBef>
                <a:spcPct val="0"/>
              </a:spcBef>
              <a:defRPr sz="512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fld id="{80912702-B30F-0448-A602-2D2AAEBB19E7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9" descr="overlay-ruleShadow.png"/>
          <p:cNvPicPr>
            <a:picLocks noChangeAspect="1"/>
          </p:cNvPicPr>
          <p:nvPr/>
        </p:nvPicPr>
        <p:blipFill>
          <a:blip r:embed="rId3"/>
          <a:srcRect r="25031"/>
          <a:stretch>
            <a:fillRect/>
          </a:stretch>
        </p:blipFill>
        <p:spPr>
          <a:xfrm rot="16200000">
            <a:off x="1545089" y="4785884"/>
            <a:ext cx="9749567" cy="177801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4244" y="89249"/>
            <a:ext cx="12265311" cy="18249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4244" y="2412262"/>
            <a:ext cx="12265311" cy="6627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75103" y="9040143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pPr defTabSz="650230" rtl="0"/>
            <a:fld id="{594D8A39-A123-5540-876F-60F8DC823507}" type="datetimeFigureOut">
              <a:rPr lang="en-US" kern="120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 defTabSz="650230" rtl="0"/>
              <a:t>3/7/19</a:t>
            </a:fld>
            <a:endParaRPr lang="en-US" kern="120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4244" y="9040143"/>
            <a:ext cx="4118187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pPr defTabSz="650230" rtl="0"/>
            <a:endParaRPr lang="en-US" kern="120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68907" y="9040143"/>
            <a:ext cx="866987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pPr defTabSz="650230" rtl="0"/>
            <a:fld id="{80912702-B30F-0448-A602-2D2AAEBB19E7}" type="slidenum">
              <a:rPr lang="en-US" kern="120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pPr defTabSz="650230" rtl="0"/>
              <a:t>‹#›</a:t>
            </a:fld>
            <a:endParaRPr lang="en-US" kern="120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158208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txStyles>
    <p:titleStyle>
      <a:lvl1pPr algn="ctr" defTabSz="1300460" rtl="0" eaLnBrk="1" latinLnBrk="0" hangingPunct="1">
        <a:spcBef>
          <a:spcPct val="0"/>
        </a:spcBef>
        <a:buNone/>
        <a:defRPr sz="6827" kern="1200">
          <a:solidFill>
            <a:schemeClr val="tx1"/>
          </a:solidFill>
          <a:effectLst>
            <a:outerShdw blurRad="50800" dist="12700" dir="2700000" sx="100500" sy="100500" algn="tl" rotWithShape="0">
              <a:prstClr val="black">
                <a:alpha val="6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01878" indent="-401878" algn="l" defTabSz="1300460" rtl="0" eaLnBrk="1" latinLnBrk="0" hangingPunct="1">
        <a:spcBef>
          <a:spcPts val="2844"/>
        </a:spcBef>
        <a:buFont typeface="Calisto MT" pitchFamily="18" charset="0"/>
        <a:buNone/>
        <a:defRPr sz="3413"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+mn-lt"/>
          <a:ea typeface="+mn-ea"/>
          <a:cs typeface="+mn-cs"/>
        </a:defRPr>
      </a:lvl1pPr>
      <a:lvl2pPr marL="821818" indent="-419940" algn="l" defTabSz="1300460" rtl="0" eaLnBrk="1" latinLnBrk="0" hangingPunct="1">
        <a:spcBef>
          <a:spcPts val="853"/>
        </a:spcBef>
        <a:buClrTx/>
        <a:buFont typeface="Calisto MT" pitchFamily="18" charset="0"/>
        <a:buChar char="•"/>
        <a:defRPr sz="3129"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+mn-lt"/>
          <a:ea typeface="+mn-ea"/>
          <a:cs typeface="+mn-cs"/>
        </a:defRPr>
      </a:lvl2pPr>
      <a:lvl3pPr marL="1223696" indent="-401878" algn="l" defTabSz="1300460" rtl="0" eaLnBrk="1" latinLnBrk="0" hangingPunct="1">
        <a:spcBef>
          <a:spcPts val="853"/>
        </a:spcBef>
        <a:buFont typeface="Calisto MT" pitchFamily="18" charset="0"/>
        <a:buChar char="•"/>
        <a:defRPr sz="2844"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+mn-lt"/>
          <a:ea typeface="+mn-ea"/>
          <a:cs typeface="+mn-cs"/>
        </a:defRPr>
      </a:lvl3pPr>
      <a:lvl4pPr marL="1625575" indent="-401878" algn="l" defTabSz="1300460" rtl="0" eaLnBrk="1" latinLnBrk="0" hangingPunct="1">
        <a:spcBef>
          <a:spcPts val="853"/>
        </a:spcBef>
        <a:buClrTx/>
        <a:buFont typeface="Calisto MT" pitchFamily="18" charset="0"/>
        <a:buChar char="•"/>
        <a:defRPr sz="2560"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+mn-lt"/>
          <a:ea typeface="+mn-ea"/>
          <a:cs typeface="+mn-cs"/>
        </a:defRPr>
      </a:lvl4pPr>
      <a:lvl5pPr marL="2027453" indent="-401878" algn="l" defTabSz="1300460" rtl="0" eaLnBrk="1" latinLnBrk="0" hangingPunct="1">
        <a:spcBef>
          <a:spcPts val="853"/>
        </a:spcBef>
        <a:buFont typeface="Calisto MT" pitchFamily="18" charset="0"/>
        <a:buChar char="•"/>
        <a:defRPr sz="2560"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08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75390" rtl="0"/>
            <a:fld id="{EBD91202-318B-4497-B87F-D81A2B230A8E}" type="datetime1">
              <a:rPr lang="en-US" kern="1200" smtClean="0">
                <a:solidFill>
                  <a:prstClr val="black">
                    <a:tint val="75000"/>
                  </a:prstClr>
                </a:solidFill>
              </a:rPr>
              <a:pPr defTabSz="975390" rtl="0"/>
              <a:t>3/7/19</a:t>
            </a:fld>
            <a:endParaRPr lang="en-US" kern="12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07840" y="9040143"/>
            <a:ext cx="438912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75390" rtl="0"/>
            <a:endParaRPr lang="en-US" kern="12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8464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75390" rtl="0"/>
            <a:fld id="{F1791ECF-7448-450B-9652-46C6C8012A1E}" type="slidenum">
              <a:rPr lang="en-US" kern="1200" smtClean="0">
                <a:solidFill>
                  <a:prstClr val="black">
                    <a:tint val="75000"/>
                  </a:prstClr>
                </a:solidFill>
              </a:rPr>
              <a:pPr defTabSz="975390" rtl="0"/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24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hf hdr="0" ftr="0" dt="0"/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7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8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4" Type="http://schemas.openxmlformats.org/officeDocument/2006/relationships/image" Target="../media/image37.tiff"/><Relationship Id="rId5" Type="http://schemas.openxmlformats.org/officeDocument/2006/relationships/image" Target="../media/image38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5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9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9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0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3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7.jp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44.jpeg"/><Relationship Id="rId3" Type="http://schemas.openxmlformats.org/officeDocument/2006/relationships/image" Target="../media/image27.jp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44.jpeg"/><Relationship Id="rId3" Type="http://schemas.openxmlformats.org/officeDocument/2006/relationships/image" Target="../media/image2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4" Type="http://schemas.openxmlformats.org/officeDocument/2006/relationships/image" Target="../media/image45.jpg"/><Relationship Id="rId5" Type="http://schemas.openxmlformats.org/officeDocument/2006/relationships/image" Target="../media/image46.jpeg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7.jp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7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9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0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1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2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3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chart" Target="../charts/char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54.tif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chart" Target="../charts/char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chart" Target="../charts/char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chart" Target="../charts/chart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chart" Target="../charts/char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5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689" dirty="0"/>
              <a:t>CS 736: Advanced </a:t>
            </a:r>
            <a:br>
              <a:rPr lang="en-US" sz="5689" dirty="0"/>
            </a:br>
            <a:r>
              <a:rPr lang="en-US" sz="5689" dirty="0"/>
              <a:t>Operating Systems</a:t>
            </a:r>
            <a:br>
              <a:rPr lang="en-US" sz="5689" dirty="0"/>
            </a:br>
            <a:r>
              <a:rPr lang="en-US" sz="2844" dirty="0"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Andrea Arpaci-Dusseau</a:t>
            </a:r>
            <a:r>
              <a:rPr lang="en-US" sz="3413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  <a:latin typeface="Calisto MT"/>
              </a:rPr>
              <a:t/>
            </a:r>
            <a:br>
              <a:rPr lang="en-US" sz="3413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  <a:latin typeface="Calisto MT"/>
              </a:rPr>
            </a:br>
            <a:r>
              <a:rPr lang="en-US" sz="6258" dirty="0"/>
              <a:t/>
            </a:r>
            <a:br>
              <a:rPr lang="en-US" sz="6258" dirty="0"/>
            </a:br>
            <a:r>
              <a:rPr lang="en-US" sz="5120" dirty="0"/>
              <a:t>Lecture </a:t>
            </a:r>
            <a:r>
              <a:rPr lang="en-US" sz="5120" dirty="0" smtClean="0"/>
              <a:t>5: Optimizing Graph Computation for Storage</a:t>
            </a:r>
            <a:endParaRPr lang="en-US" sz="5689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16747" y="4946924"/>
            <a:ext cx="12577327" cy="4580898"/>
          </a:xfrm>
          <a:prstGeom prst="rect">
            <a:avLst/>
          </a:prstGeom>
        </p:spPr>
        <p:txBody>
          <a:bodyPr vert="horz" lIns="130048" tIns="65024" rIns="130048" bIns="65024" rtlCol="0">
            <a:normAutofit/>
          </a:bodyPr>
          <a:lstStyle/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defRPr/>
            </a:pP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Questions </a:t>
            </a: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for Today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:</a:t>
            </a: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defRPr/>
            </a:pP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How can one restructure computation to be more SSD friendly?</a:t>
            </a:r>
            <a:endParaRPr lang="en-US" sz="2560" kern="1200" dirty="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  <a:p>
            <a:pPr marL="866973" marR="0" lvl="0" indent="-866973" algn="l" defTabSz="1300460" rtl="0" eaLnBrk="1" fontAlgn="auto" latinLnBrk="0" hangingPunct="1">
              <a:lnSpc>
                <a:spcPct val="100000"/>
              </a:lnSpc>
              <a:spcBef>
                <a:spcPts val="853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/>
            </a:pPr>
            <a:r>
              <a:rPr lang="en-US" sz="320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  <a:latin typeface="Calisto MT"/>
              </a:rPr>
              <a:t>	</a:t>
            </a:r>
            <a:endParaRPr lang="en-US" sz="2560" kern="1200" dirty="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defRPr/>
            </a:pP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To do for 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Thursday</a:t>
            </a:r>
            <a:endParaRPr lang="en-US" sz="2560" kern="1200" dirty="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buFont typeface="Arial"/>
              <a:buChar char="•"/>
              <a:defRPr/>
            </a:pP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Read 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paper </a:t>
            </a: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and answer question for next 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lecture: </a:t>
            </a:r>
            <a:b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</a:b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	</a:t>
            </a:r>
            <a:r>
              <a:rPr lang="en-US" sz="2560" kern="1200" dirty="0" err="1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FlashGraph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 and </a:t>
            </a:r>
            <a:r>
              <a:rPr lang="en-US" sz="2560" kern="1200" dirty="0" err="1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WiscKey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 (focus)</a:t>
            </a: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buFont typeface="Arial"/>
              <a:buChar char="•"/>
              <a:defRPr/>
            </a:pP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Week </a:t>
            </a: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3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 Reading Group </a:t>
            </a:r>
            <a:r>
              <a:rPr lang="mr-IN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–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 Canvas</a:t>
            </a: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buFont typeface="Arial"/>
              <a:buChar char="•"/>
              <a:defRPr/>
            </a:pP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Mini-Project made available after lecture</a:t>
            </a:r>
            <a:r>
              <a:rPr lang="mr-IN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…</a:t>
            </a:r>
            <a:endParaRPr lang="en-US" sz="2560" kern="1200" dirty="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567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295" y="-234555"/>
            <a:ext cx="13250779" cy="1023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00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77" y="32084"/>
            <a:ext cx="13010777" cy="1005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28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47782"/>
            <a:ext cx="13124959" cy="1014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41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Graphs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413" dirty="0"/>
          </a:p>
          <a:p>
            <a:endParaRPr lang="en-US" sz="3413" dirty="0"/>
          </a:p>
          <a:p>
            <a:pPr marL="0" indent="0">
              <a:buNone/>
            </a:pPr>
            <a:endParaRPr lang="en-US" sz="3413" dirty="0"/>
          </a:p>
        </p:txBody>
      </p:sp>
      <p:sp>
        <p:nvSpPr>
          <p:cNvPr id="4" name="Shape 194"/>
          <p:cNvSpPr>
            <a:spLocks noChangeArrowheads="1"/>
          </p:cNvSpPr>
          <p:nvPr/>
        </p:nvSpPr>
        <p:spPr bwMode="auto">
          <a:xfrm>
            <a:off x="2476387" y="4017045"/>
            <a:ext cx="1187890" cy="1093938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l" defTabSz="975390" rtl="0"/>
            <a:endParaRPr lang="en-US" sz="1920" kern="1200">
              <a:solidFill>
                <a:prstClr val="black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215" y="4062707"/>
            <a:ext cx="1871920" cy="10482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712" y="4047680"/>
            <a:ext cx="1857031" cy="1223914"/>
          </a:xfrm>
          <a:prstGeom prst="rect">
            <a:avLst/>
          </a:prstGeom>
        </p:spPr>
      </p:pic>
      <p:sp>
        <p:nvSpPr>
          <p:cNvPr id="7" name="Shape 191"/>
          <p:cNvSpPr>
            <a:spLocks noChangeArrowheads="1"/>
          </p:cNvSpPr>
          <p:nvPr/>
        </p:nvSpPr>
        <p:spPr bwMode="auto">
          <a:xfrm>
            <a:off x="1978391" y="5597347"/>
            <a:ext cx="2926230" cy="2292908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l" defTabSz="975390" rtl="0"/>
            <a:endParaRPr lang="en-US" sz="1920" kern="1200">
              <a:solidFill>
                <a:prstClr val="black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881" y="4062708"/>
            <a:ext cx="1661522" cy="1318669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22629" y="6233043"/>
            <a:ext cx="502061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+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98763" y="5469191"/>
            <a:ext cx="1991251" cy="2193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 err="1">
                <a:solidFill>
                  <a:prstClr val="black"/>
                </a:solidFill>
              </a:rPr>
              <a:t>HyperANF</a:t>
            </a:r>
            <a:endParaRPr lang="en-US" sz="3413" kern="1200" dirty="0">
              <a:solidFill>
                <a:prstClr val="black"/>
              </a:solidFill>
            </a:endParaRPr>
          </a:p>
          <a:p>
            <a:pPr algn="l" defTabSz="975390" rtl="0"/>
            <a:r>
              <a:rPr lang="en-US" sz="3413" kern="1200" dirty="0" err="1">
                <a:solidFill>
                  <a:prstClr val="black"/>
                </a:solidFill>
              </a:rPr>
              <a:t>Pagerank</a:t>
            </a:r>
            <a:endParaRPr lang="en-US" sz="3413" kern="1200" dirty="0">
              <a:solidFill>
                <a:prstClr val="black"/>
              </a:solidFill>
            </a:endParaRP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ALS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….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91029" y="3005976"/>
            <a:ext cx="8068747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Interesting information is encoded as graphs</a:t>
            </a:r>
          </a:p>
        </p:txBody>
      </p:sp>
    </p:spTree>
    <p:extLst>
      <p:ext uri="{BB962C8B-B14F-4D97-AF65-F5344CB8AC3E}">
        <p14:creationId xmlns:p14="http://schemas.microsoft.com/office/powerpoint/2010/main" val="321628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Big Graphs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413" dirty="0"/>
              <a:t>Large graphs are a subset of the big data problem</a:t>
            </a:r>
          </a:p>
          <a:p>
            <a:r>
              <a:rPr lang="en-US" sz="3413" dirty="0"/>
              <a:t>Billions of vertices and edges, hundreds of gigabytes</a:t>
            </a:r>
          </a:p>
          <a:p>
            <a:r>
              <a:rPr lang="en-US" sz="3413" dirty="0"/>
              <a:t>Normally tackled on large clusters</a:t>
            </a:r>
          </a:p>
          <a:p>
            <a:pPr lvl="1"/>
            <a:r>
              <a:rPr lang="en-US" sz="3413" dirty="0" err="1"/>
              <a:t>Pregel</a:t>
            </a:r>
            <a:r>
              <a:rPr lang="en-US" sz="3413" dirty="0"/>
              <a:t>, </a:t>
            </a:r>
            <a:r>
              <a:rPr lang="en-US" sz="3413" dirty="0" err="1"/>
              <a:t>Giraph</a:t>
            </a:r>
            <a:r>
              <a:rPr lang="en-US" sz="3413" dirty="0"/>
              <a:t>, </a:t>
            </a:r>
            <a:r>
              <a:rPr lang="en-US" sz="3413" dirty="0" err="1"/>
              <a:t>Graphlab</a:t>
            </a:r>
            <a:r>
              <a:rPr lang="en-US" sz="3413" dirty="0"/>
              <a:t> …</a:t>
            </a:r>
          </a:p>
          <a:p>
            <a:pPr lvl="1"/>
            <a:r>
              <a:rPr lang="en-US" sz="3413" dirty="0"/>
              <a:t>Complexity, Power consumption …</a:t>
            </a:r>
          </a:p>
          <a:p>
            <a:r>
              <a:rPr lang="en-US" sz="3413" b="1" dirty="0"/>
              <a:t>Can we do large graphs on a single machine 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320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X-Stream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      </a:t>
            </a:r>
            <a:r>
              <a:rPr lang="en-US" sz="3840" dirty="0"/>
              <a:t>Process large graphs on a single machine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pPr marL="487695" lvl="1" indent="0">
              <a:buNone/>
            </a:pPr>
            <a:endParaRPr lang="en-US" dirty="0"/>
          </a:p>
          <a:p>
            <a:pPr marL="487695" lvl="1" indent="0">
              <a:buNone/>
            </a:pPr>
            <a:endParaRPr lang="en-US" dirty="0" smtClean="0"/>
          </a:p>
          <a:p>
            <a:pPr marL="487695" lvl="1" indent="0">
              <a:buNone/>
            </a:pPr>
            <a:r>
              <a:rPr lang="en-US" sz="3413" dirty="0"/>
              <a:t>1U server = 64 GB RAM + 2 x 200 GB SSD + 3 x 3TB drive</a:t>
            </a:r>
          </a:p>
          <a:p>
            <a:pPr marL="487695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637" y="3820159"/>
            <a:ext cx="2859481" cy="28594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275" y="3992282"/>
            <a:ext cx="2502742" cy="240263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457713" y="5311586"/>
            <a:ext cx="2653553" cy="19124"/>
          </a:xfrm>
          <a:prstGeom prst="straightConnector1">
            <a:avLst/>
          </a:prstGeom>
          <a:ln w="152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877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motivation across both systems/papers</a:t>
            </a:r>
          </a:p>
          <a:p>
            <a:endParaRPr lang="en-US" dirty="0"/>
          </a:p>
          <a:p>
            <a:r>
              <a:rPr lang="en-US" dirty="0" smtClean="0"/>
              <a:t>Later papers often have an easier time with motivation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0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Computational Model?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979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5" y="-61009"/>
            <a:ext cx="12657221" cy="978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081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890932" cy="996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422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These Papers?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244" y="2123504"/>
            <a:ext cx="12265311" cy="66278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Recent work by systems community</a:t>
            </a:r>
          </a:p>
          <a:p>
            <a:r>
              <a:rPr lang="en-US" dirty="0" smtClean="0"/>
              <a:t>Systems is more than Operating Systems</a:t>
            </a:r>
          </a:p>
          <a:p>
            <a:pPr lvl="1"/>
            <a:r>
              <a:rPr lang="en-US" dirty="0" smtClean="0"/>
              <a:t>Solving an end-to-end problem</a:t>
            </a:r>
          </a:p>
          <a:p>
            <a:pPr lvl="1"/>
            <a:r>
              <a:rPr lang="en-US" dirty="0" smtClean="0"/>
              <a:t>New design (or combination), implementation, evaluation</a:t>
            </a:r>
          </a:p>
          <a:p>
            <a:r>
              <a:rPr lang="en-US" dirty="0" smtClean="0"/>
              <a:t>Graph computations of great interest: </a:t>
            </a:r>
            <a:br>
              <a:rPr lang="en-US" dirty="0" smtClean="0"/>
            </a:br>
            <a:r>
              <a:rPr lang="en-US" dirty="0" smtClean="0"/>
              <a:t>requires systems innovations too</a:t>
            </a:r>
          </a:p>
          <a:p>
            <a:r>
              <a:rPr lang="en-US" dirty="0" smtClean="0"/>
              <a:t>Always important to optimize single-node performance</a:t>
            </a:r>
          </a:p>
          <a:p>
            <a:r>
              <a:rPr lang="en-US" dirty="0" smtClean="0"/>
              <a:t>Good examples of optimizing for storage characteristics</a:t>
            </a:r>
          </a:p>
          <a:p>
            <a:r>
              <a:rPr lang="en-US" dirty="0" smtClean="0"/>
              <a:t>Opportunity to compare/contrast 2 papers</a:t>
            </a:r>
          </a:p>
          <a:p>
            <a:pPr marL="877140" lvl="1" indent="-457200">
              <a:buFont typeface="Arial" charset="0"/>
              <a:buChar char="•"/>
            </a:pPr>
            <a:r>
              <a:rPr lang="en-US" dirty="0" smtClean="0"/>
              <a:t>What is similar?</a:t>
            </a:r>
          </a:p>
          <a:p>
            <a:pPr marL="877140" lvl="1" indent="-457200">
              <a:buFont typeface="Arial" charset="0"/>
              <a:buChar char="•"/>
            </a:pPr>
            <a:r>
              <a:rPr lang="en-US" dirty="0" smtClean="0"/>
              <a:t>What is different?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858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79" y="-36217"/>
            <a:ext cx="13170568" cy="1017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353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Standard Scatter Gather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13" dirty="0"/>
              <a:t>State stored in vertices</a:t>
            </a:r>
          </a:p>
          <a:p>
            <a:r>
              <a:rPr lang="en-US" sz="3413" dirty="0"/>
              <a:t>Vertex operations</a:t>
            </a:r>
          </a:p>
          <a:p>
            <a:pPr lvl="1"/>
            <a:r>
              <a:rPr lang="en-US" sz="3413" dirty="0"/>
              <a:t>Scatter updates along outgoing edges</a:t>
            </a:r>
          </a:p>
          <a:p>
            <a:pPr lvl="1"/>
            <a:r>
              <a:rPr lang="en-US" sz="3413" dirty="0"/>
              <a:t>Gather updates from incoming edges</a:t>
            </a:r>
          </a:p>
          <a:p>
            <a:pPr marL="487695" lvl="1" indent="0">
              <a:buNone/>
            </a:pPr>
            <a:endParaRPr lang="en-US" sz="3413" dirty="0"/>
          </a:p>
          <a:p>
            <a:pPr marL="487695" lvl="1" indent="0">
              <a:buNone/>
            </a:pPr>
            <a:endParaRPr lang="en-US" sz="3413" dirty="0"/>
          </a:p>
          <a:p>
            <a:pPr marL="487695" lvl="1" indent="0">
              <a:buNone/>
            </a:pPr>
            <a:endParaRPr lang="en-US" sz="3413" dirty="0"/>
          </a:p>
          <a:p>
            <a:pPr marL="487695" lvl="1" indent="0">
              <a:buNone/>
            </a:pPr>
            <a:endParaRPr lang="en-US" sz="3413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2891217" y="6173919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white"/>
                </a:solidFill>
              </a:rPr>
              <a:t>V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3817809" y="6538029"/>
            <a:ext cx="926592" cy="632739"/>
          </a:xfrm>
          <a:prstGeom prst="straightConnector1">
            <a:avLst/>
          </a:prstGeom>
          <a:ln w="635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17810" y="6438368"/>
            <a:ext cx="963367" cy="99661"/>
          </a:xfrm>
          <a:prstGeom prst="straightConnector1">
            <a:avLst/>
          </a:prstGeom>
          <a:ln w="635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9" idx="6"/>
          </p:cNvCxnSpPr>
          <p:nvPr/>
        </p:nvCxnSpPr>
        <p:spPr>
          <a:xfrm flipV="1">
            <a:off x="3817809" y="5832731"/>
            <a:ext cx="926592" cy="707389"/>
          </a:xfrm>
          <a:prstGeom prst="straightConnector1">
            <a:avLst/>
          </a:prstGeom>
          <a:ln w="635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8867687" y="6122618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white"/>
                </a:solidFill>
              </a:rPr>
              <a:t>V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7969056" y="6776684"/>
            <a:ext cx="1036100" cy="623922"/>
          </a:xfrm>
          <a:prstGeom prst="straightConnector1">
            <a:avLst/>
          </a:prstGeom>
          <a:ln w="635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7904321" y="6611750"/>
            <a:ext cx="1075088" cy="21002"/>
          </a:xfrm>
          <a:prstGeom prst="straightConnector1">
            <a:avLst/>
          </a:prstGeom>
          <a:ln w="635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8064727" y="5811729"/>
            <a:ext cx="817901" cy="656087"/>
          </a:xfrm>
          <a:prstGeom prst="straightConnector1">
            <a:avLst/>
          </a:prstGeom>
          <a:ln w="635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401945" y="7223886"/>
            <a:ext cx="1894493" cy="814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4693" kern="1200" dirty="0">
                <a:solidFill>
                  <a:prstClr val="black"/>
                </a:solidFill>
              </a:rPr>
              <a:t>Scatter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567837" y="7196399"/>
            <a:ext cx="1875257" cy="814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4693" kern="1200" dirty="0">
                <a:solidFill>
                  <a:prstClr val="black"/>
                </a:solidFill>
              </a:rPr>
              <a:t>Gather</a:t>
            </a:r>
          </a:p>
        </p:txBody>
      </p:sp>
    </p:spTree>
    <p:extLst>
      <p:ext uri="{BB962C8B-B14F-4D97-AF65-F5344CB8AC3E}">
        <p14:creationId xmlns:p14="http://schemas.microsoft.com/office/powerpoint/2010/main" val="1010994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874838" y="3074393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1</a:t>
            </a:r>
          </a:p>
        </p:txBody>
      </p:sp>
      <p:sp>
        <p:nvSpPr>
          <p:cNvPr id="5" name="Oval 4"/>
          <p:cNvSpPr/>
          <p:nvPr/>
        </p:nvSpPr>
        <p:spPr>
          <a:xfrm>
            <a:off x="7567430" y="3074393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6</a:t>
            </a:r>
          </a:p>
        </p:txBody>
      </p:sp>
      <p:sp>
        <p:nvSpPr>
          <p:cNvPr id="6" name="Oval 5"/>
          <p:cNvSpPr/>
          <p:nvPr/>
        </p:nvSpPr>
        <p:spPr>
          <a:xfrm>
            <a:off x="5182675" y="3481508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3</a:t>
            </a:r>
          </a:p>
        </p:txBody>
      </p:sp>
      <p:sp>
        <p:nvSpPr>
          <p:cNvPr id="7" name="Oval 6"/>
          <p:cNvSpPr/>
          <p:nvPr/>
        </p:nvSpPr>
        <p:spPr>
          <a:xfrm>
            <a:off x="3670013" y="4858422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5</a:t>
            </a:r>
          </a:p>
        </p:txBody>
      </p:sp>
      <p:sp>
        <p:nvSpPr>
          <p:cNvPr id="8" name="Oval 7"/>
          <p:cNvSpPr/>
          <p:nvPr/>
        </p:nvSpPr>
        <p:spPr>
          <a:xfrm>
            <a:off x="5526448" y="5315961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8</a:t>
            </a:r>
          </a:p>
        </p:txBody>
      </p:sp>
      <p:sp>
        <p:nvSpPr>
          <p:cNvPr id="9" name="Oval 8"/>
          <p:cNvSpPr/>
          <p:nvPr/>
        </p:nvSpPr>
        <p:spPr>
          <a:xfrm>
            <a:off x="6992739" y="4637780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7</a:t>
            </a:r>
          </a:p>
        </p:txBody>
      </p:sp>
      <p:sp>
        <p:nvSpPr>
          <p:cNvPr id="10" name="Oval 9"/>
          <p:cNvSpPr/>
          <p:nvPr/>
        </p:nvSpPr>
        <p:spPr>
          <a:xfrm>
            <a:off x="7239830" y="5757244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4</a:t>
            </a:r>
          </a:p>
        </p:txBody>
      </p:sp>
      <p:sp>
        <p:nvSpPr>
          <p:cNvPr id="11" name="Oval 10"/>
          <p:cNvSpPr/>
          <p:nvPr/>
        </p:nvSpPr>
        <p:spPr>
          <a:xfrm>
            <a:off x="8806909" y="4600257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2</a:t>
            </a:r>
          </a:p>
        </p:txBody>
      </p:sp>
      <p:cxnSp>
        <p:nvCxnSpPr>
          <p:cNvPr id="17" name="Straight Arrow Connector 16"/>
          <p:cNvCxnSpPr>
            <a:stCxn id="4" idx="4"/>
            <a:endCxn id="6" idx="3"/>
          </p:cNvCxnSpPr>
          <p:nvPr/>
        </p:nvCxnSpPr>
        <p:spPr>
          <a:xfrm>
            <a:off x="4338134" y="3806793"/>
            <a:ext cx="980237" cy="299857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4" idx="4"/>
            <a:endCxn id="7" idx="7"/>
          </p:cNvCxnSpPr>
          <p:nvPr/>
        </p:nvCxnSpPr>
        <p:spPr>
          <a:xfrm>
            <a:off x="4338135" y="3806793"/>
            <a:ext cx="122774" cy="1158886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5"/>
            <a:endCxn id="5" idx="4"/>
          </p:cNvCxnSpPr>
          <p:nvPr/>
        </p:nvCxnSpPr>
        <p:spPr>
          <a:xfrm flipV="1">
            <a:off x="4460909" y="3806793"/>
            <a:ext cx="3569818" cy="1676771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5" idx="2"/>
            <a:endCxn id="4" idx="7"/>
          </p:cNvCxnSpPr>
          <p:nvPr/>
        </p:nvCxnSpPr>
        <p:spPr>
          <a:xfrm flipH="1" flipV="1">
            <a:off x="4665734" y="3181651"/>
            <a:ext cx="2901696" cy="258943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8" idx="7"/>
          </p:cNvCxnSpPr>
          <p:nvPr/>
        </p:nvCxnSpPr>
        <p:spPr>
          <a:xfrm>
            <a:off x="5645971" y="4160869"/>
            <a:ext cx="671373" cy="1262350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6" idx="4"/>
            <a:endCxn id="11" idx="0"/>
          </p:cNvCxnSpPr>
          <p:nvPr/>
        </p:nvCxnSpPr>
        <p:spPr>
          <a:xfrm>
            <a:off x="5645972" y="4213907"/>
            <a:ext cx="3624234" cy="386349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9" idx="5"/>
          </p:cNvCxnSpPr>
          <p:nvPr/>
        </p:nvCxnSpPr>
        <p:spPr>
          <a:xfrm flipH="1">
            <a:off x="7783636" y="4966456"/>
            <a:ext cx="983020" cy="296466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1" idx="2"/>
            <a:endCxn id="10" idx="7"/>
          </p:cNvCxnSpPr>
          <p:nvPr/>
        </p:nvCxnSpPr>
        <p:spPr>
          <a:xfrm flipH="1">
            <a:off x="8030727" y="4966457"/>
            <a:ext cx="776182" cy="898045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1"/>
            <a:endCxn id="9" idx="5"/>
          </p:cNvCxnSpPr>
          <p:nvPr/>
        </p:nvCxnSpPr>
        <p:spPr>
          <a:xfrm flipV="1">
            <a:off x="7375526" y="5262922"/>
            <a:ext cx="408109" cy="601580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0" idx="1"/>
            <a:endCxn id="6" idx="6"/>
          </p:cNvCxnSpPr>
          <p:nvPr/>
        </p:nvCxnSpPr>
        <p:spPr>
          <a:xfrm flipH="1" flipV="1">
            <a:off x="6109267" y="3847708"/>
            <a:ext cx="1266259" cy="2016794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0" idx="1"/>
            <a:endCxn id="8" idx="7"/>
          </p:cNvCxnSpPr>
          <p:nvPr/>
        </p:nvCxnSpPr>
        <p:spPr>
          <a:xfrm flipH="1" flipV="1">
            <a:off x="6317344" y="5423219"/>
            <a:ext cx="1058182" cy="441283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8" idx="2"/>
            <a:endCxn id="7" idx="7"/>
          </p:cNvCxnSpPr>
          <p:nvPr/>
        </p:nvCxnSpPr>
        <p:spPr>
          <a:xfrm flipH="1" flipV="1">
            <a:off x="4460909" y="4965679"/>
            <a:ext cx="1065539" cy="716482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8" idx="1"/>
            <a:endCxn id="5" idx="4"/>
          </p:cNvCxnSpPr>
          <p:nvPr/>
        </p:nvCxnSpPr>
        <p:spPr>
          <a:xfrm flipV="1">
            <a:off x="5662144" y="3806793"/>
            <a:ext cx="2368582" cy="1616426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5701125" y="6752793"/>
            <a:ext cx="1057918" cy="814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4693" kern="1200" dirty="0">
                <a:solidFill>
                  <a:prstClr val="black"/>
                </a:solidFill>
              </a:rPr>
              <a:t>BFS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3450985" y="1533843"/>
            <a:ext cx="5949919" cy="52983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Standard Scatter Gather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22285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8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9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Vertex-Centric Scatter Gather</a:t>
            </a:r>
            <a:endParaRPr lang="en-US" b="1" dirty="0"/>
          </a:p>
        </p:txBody>
      </p:sp>
      <p:sp>
        <p:nvSpPr>
          <p:cNvPr id="56" name="Content Placeholder 55"/>
          <p:cNvSpPr>
            <a:spLocks noGrp="1"/>
          </p:cNvSpPr>
          <p:nvPr>
            <p:ph idx="1"/>
          </p:nvPr>
        </p:nvSpPr>
        <p:spPr>
          <a:xfrm>
            <a:off x="894080" y="3166534"/>
            <a:ext cx="11216640" cy="653627"/>
          </a:xfrm>
        </p:spPr>
        <p:txBody>
          <a:bodyPr>
            <a:normAutofit fontScale="25000" lnSpcReduction="20000"/>
          </a:bodyPr>
          <a:lstStyle/>
          <a:p>
            <a:r>
              <a:rPr lang="en-US" sz="13654" dirty="0"/>
              <a:t>Iterates over vertices</a:t>
            </a:r>
          </a:p>
          <a:p>
            <a:pPr marL="0" indent="0">
              <a:buNone/>
            </a:pPr>
            <a:r>
              <a:rPr lang="en-US" sz="3840" dirty="0"/>
              <a:t>  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038673" y="3731979"/>
            <a:ext cx="5995795" cy="2393839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27539" y="3808548"/>
            <a:ext cx="6502400" cy="21931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for each vertex v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   if v has update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     for each edge e from v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        scatter update along e</a:t>
            </a:r>
          </a:p>
        </p:txBody>
      </p:sp>
      <p:sp>
        <p:nvSpPr>
          <p:cNvPr id="7" name="Content Placeholder 55"/>
          <p:cNvSpPr txBox="1">
            <a:spLocks/>
          </p:cNvSpPr>
          <p:nvPr/>
        </p:nvSpPr>
        <p:spPr>
          <a:xfrm>
            <a:off x="989374" y="6835195"/>
            <a:ext cx="11216640" cy="653627"/>
          </a:xfrm>
          <a:prstGeom prst="rect">
            <a:avLst/>
          </a:prstGeom>
        </p:spPr>
        <p:txBody>
          <a:bodyPr vert="horz" lIns="97536" tIns="48768" rIns="97536" bIns="48768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654" dirty="0">
                <a:solidFill>
                  <a:prstClr val="black"/>
                </a:solidFill>
              </a:rPr>
              <a:t>Standard scatter gather is </a:t>
            </a:r>
            <a:r>
              <a:rPr lang="en-US" sz="13654" b="1" u="sng" dirty="0">
                <a:solidFill>
                  <a:srgbClr val="FF0000"/>
                </a:solidFill>
              </a:rPr>
              <a:t>vertex-centric</a:t>
            </a:r>
          </a:p>
          <a:p>
            <a:r>
              <a:rPr lang="en-US" sz="13654" dirty="0">
                <a:solidFill>
                  <a:prstClr val="black"/>
                </a:solidFill>
              </a:rPr>
              <a:t>Does not work well with storage</a:t>
            </a:r>
          </a:p>
          <a:p>
            <a:pPr marL="0" indent="0">
              <a:buNone/>
            </a:pPr>
            <a:r>
              <a:rPr lang="en-US" sz="3840" dirty="0">
                <a:solidFill>
                  <a:prstClr val="black"/>
                </a:solidFill>
              </a:rPr>
              <a:t>  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99590" y="3896730"/>
            <a:ext cx="883062" cy="3877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1920" kern="1200" dirty="0">
                <a:solidFill>
                  <a:prstClr val="black"/>
                </a:solidFill>
              </a:rPr>
              <a:t>Scatter</a:t>
            </a:r>
          </a:p>
        </p:txBody>
      </p:sp>
    </p:spTree>
    <p:extLst>
      <p:ext uri="{BB962C8B-B14F-4D97-AF65-F5344CB8AC3E}">
        <p14:creationId xmlns:p14="http://schemas.microsoft.com/office/powerpoint/2010/main" val="1664594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Identified?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71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5" y="-61009"/>
            <a:ext cx="12625137" cy="975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615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73057" cy="1010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30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Approach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13" dirty="0"/>
              <a:t>Problem: Graph traversal = random access</a:t>
            </a:r>
          </a:p>
          <a:p>
            <a:r>
              <a:rPr lang="en-US" sz="3413" dirty="0"/>
              <a:t>Random access is inefficient for storage</a:t>
            </a:r>
          </a:p>
          <a:p>
            <a:pPr lvl="1"/>
            <a:r>
              <a:rPr lang="en-US" sz="3413" dirty="0"/>
              <a:t>Disk  (500X slower)</a:t>
            </a:r>
          </a:p>
          <a:p>
            <a:pPr lvl="1"/>
            <a:r>
              <a:rPr lang="en-US" sz="3413" dirty="0"/>
              <a:t>SSD   (20X slower)</a:t>
            </a:r>
          </a:p>
          <a:p>
            <a:pPr lvl="1"/>
            <a:r>
              <a:rPr lang="en-US" sz="3413" dirty="0"/>
              <a:t>RAM (2X slower)</a:t>
            </a:r>
          </a:p>
          <a:p>
            <a:pPr marL="0" indent="0">
              <a:buNone/>
            </a:pPr>
            <a:endParaRPr lang="en-US" sz="3413" dirty="0"/>
          </a:p>
          <a:p>
            <a:pPr marL="0" indent="0">
              <a:buNone/>
            </a:pPr>
            <a:r>
              <a:rPr lang="en-US" sz="3413" b="1" dirty="0"/>
              <a:t>Solution: X-Stream makes graph accesses sequential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29131" y="4315326"/>
            <a:ext cx="3861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Any thoughts here?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599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66480" y="3033629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1</a:t>
            </a:r>
          </a:p>
        </p:txBody>
      </p:sp>
      <p:sp>
        <p:nvSpPr>
          <p:cNvPr id="5" name="Oval 4"/>
          <p:cNvSpPr/>
          <p:nvPr/>
        </p:nvSpPr>
        <p:spPr>
          <a:xfrm>
            <a:off x="4059072" y="3033629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6</a:t>
            </a:r>
          </a:p>
        </p:txBody>
      </p:sp>
      <p:sp>
        <p:nvSpPr>
          <p:cNvPr id="6" name="Oval 5"/>
          <p:cNvSpPr/>
          <p:nvPr/>
        </p:nvSpPr>
        <p:spPr>
          <a:xfrm>
            <a:off x="1674317" y="3440744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3</a:t>
            </a:r>
          </a:p>
        </p:txBody>
      </p:sp>
      <p:sp>
        <p:nvSpPr>
          <p:cNvPr id="7" name="Oval 6"/>
          <p:cNvSpPr/>
          <p:nvPr/>
        </p:nvSpPr>
        <p:spPr>
          <a:xfrm>
            <a:off x="161654" y="4817658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5</a:t>
            </a:r>
          </a:p>
        </p:txBody>
      </p:sp>
      <p:sp>
        <p:nvSpPr>
          <p:cNvPr id="8" name="Oval 7"/>
          <p:cNvSpPr/>
          <p:nvPr/>
        </p:nvSpPr>
        <p:spPr>
          <a:xfrm>
            <a:off x="2018090" y="5275197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8</a:t>
            </a:r>
          </a:p>
        </p:txBody>
      </p:sp>
      <p:sp>
        <p:nvSpPr>
          <p:cNvPr id="9" name="Oval 8"/>
          <p:cNvSpPr/>
          <p:nvPr/>
        </p:nvSpPr>
        <p:spPr>
          <a:xfrm>
            <a:off x="3484381" y="4597016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7</a:t>
            </a:r>
          </a:p>
        </p:txBody>
      </p:sp>
      <p:sp>
        <p:nvSpPr>
          <p:cNvPr id="10" name="Oval 9"/>
          <p:cNvSpPr/>
          <p:nvPr/>
        </p:nvSpPr>
        <p:spPr>
          <a:xfrm>
            <a:off x="3731472" y="5716481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4</a:t>
            </a:r>
          </a:p>
        </p:txBody>
      </p:sp>
      <p:sp>
        <p:nvSpPr>
          <p:cNvPr id="11" name="Oval 10"/>
          <p:cNvSpPr/>
          <p:nvPr/>
        </p:nvSpPr>
        <p:spPr>
          <a:xfrm>
            <a:off x="5298550" y="4559493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2</a:t>
            </a:r>
          </a:p>
        </p:txBody>
      </p:sp>
      <p:cxnSp>
        <p:nvCxnSpPr>
          <p:cNvPr id="17" name="Straight Arrow Connector 16"/>
          <p:cNvCxnSpPr>
            <a:stCxn id="4" idx="4"/>
            <a:endCxn id="6" idx="3"/>
          </p:cNvCxnSpPr>
          <p:nvPr/>
        </p:nvCxnSpPr>
        <p:spPr>
          <a:xfrm>
            <a:off x="829776" y="3766029"/>
            <a:ext cx="980237" cy="299857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4" idx="4"/>
            <a:endCxn id="7" idx="7"/>
          </p:cNvCxnSpPr>
          <p:nvPr/>
        </p:nvCxnSpPr>
        <p:spPr>
          <a:xfrm>
            <a:off x="829777" y="3766029"/>
            <a:ext cx="122774" cy="1158886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5"/>
            <a:endCxn id="5" idx="4"/>
          </p:cNvCxnSpPr>
          <p:nvPr/>
        </p:nvCxnSpPr>
        <p:spPr>
          <a:xfrm flipV="1">
            <a:off x="952550" y="3766029"/>
            <a:ext cx="3569818" cy="1676771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1157376" y="3160011"/>
            <a:ext cx="2901696" cy="258943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" idx="4"/>
            <a:endCxn id="8" idx="7"/>
          </p:cNvCxnSpPr>
          <p:nvPr/>
        </p:nvCxnSpPr>
        <p:spPr>
          <a:xfrm>
            <a:off x="2137613" y="4173144"/>
            <a:ext cx="671373" cy="1209311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6" idx="4"/>
            <a:endCxn id="11" idx="0"/>
          </p:cNvCxnSpPr>
          <p:nvPr/>
        </p:nvCxnSpPr>
        <p:spPr>
          <a:xfrm>
            <a:off x="2137613" y="4173143"/>
            <a:ext cx="3624234" cy="386349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9" idx="5"/>
          </p:cNvCxnSpPr>
          <p:nvPr/>
        </p:nvCxnSpPr>
        <p:spPr>
          <a:xfrm flipH="1">
            <a:off x="4275277" y="4925692"/>
            <a:ext cx="983020" cy="296466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1" idx="2"/>
            <a:endCxn id="10" idx="7"/>
          </p:cNvCxnSpPr>
          <p:nvPr/>
        </p:nvCxnSpPr>
        <p:spPr>
          <a:xfrm flipH="1">
            <a:off x="4522369" y="4925693"/>
            <a:ext cx="776182" cy="898045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9" idx="5"/>
          </p:cNvCxnSpPr>
          <p:nvPr/>
        </p:nvCxnSpPr>
        <p:spPr>
          <a:xfrm flipV="1">
            <a:off x="3867168" y="5222158"/>
            <a:ext cx="408109" cy="654620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0" idx="1"/>
            <a:endCxn id="6" idx="6"/>
          </p:cNvCxnSpPr>
          <p:nvPr/>
        </p:nvCxnSpPr>
        <p:spPr>
          <a:xfrm flipH="1" flipV="1">
            <a:off x="2600909" y="3806944"/>
            <a:ext cx="1266259" cy="2016794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0" idx="1"/>
            <a:endCxn id="8" idx="7"/>
          </p:cNvCxnSpPr>
          <p:nvPr/>
        </p:nvCxnSpPr>
        <p:spPr>
          <a:xfrm flipH="1" flipV="1">
            <a:off x="2808986" y="5382455"/>
            <a:ext cx="1058182" cy="441283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147" y="1353394"/>
            <a:ext cx="1607223" cy="1310375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>
            <a:off x="6427300" y="1216371"/>
            <a:ext cx="0" cy="7318029"/>
          </a:xfrm>
          <a:prstGeom prst="line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8" idx="2"/>
            <a:endCxn id="7" idx="7"/>
          </p:cNvCxnSpPr>
          <p:nvPr/>
        </p:nvCxnSpPr>
        <p:spPr>
          <a:xfrm flipH="1" flipV="1">
            <a:off x="952551" y="4924915"/>
            <a:ext cx="1065539" cy="716482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8" idx="1"/>
            <a:endCxn id="5" idx="4"/>
          </p:cNvCxnSpPr>
          <p:nvPr/>
        </p:nvCxnSpPr>
        <p:spPr>
          <a:xfrm flipV="1">
            <a:off x="2153786" y="3766029"/>
            <a:ext cx="2368582" cy="1616426"/>
          </a:xfrm>
          <a:prstGeom prst="straightConnector1">
            <a:avLst/>
          </a:prstGeom>
          <a:ln w="635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2175517" y="6836640"/>
            <a:ext cx="1057918" cy="814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4693" kern="1200" dirty="0">
                <a:solidFill>
                  <a:prstClr val="black"/>
                </a:solidFill>
              </a:rPr>
              <a:t>BFS</a:t>
            </a:r>
          </a:p>
        </p:txBody>
      </p:sp>
      <p:graphicFrame>
        <p:nvGraphicFramePr>
          <p:cNvPr id="149" name="Table 148"/>
          <p:cNvGraphicFramePr>
            <a:graphicFrameLocks noGrp="1"/>
          </p:cNvGraphicFramePr>
          <p:nvPr>
            <p:extLst/>
          </p:nvPr>
        </p:nvGraphicFramePr>
        <p:xfrm>
          <a:off x="9989940" y="1741455"/>
          <a:ext cx="2598652" cy="68287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326"/>
                <a:gridCol w="129932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SOURCE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DEST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graphicFrame>
        <p:nvGraphicFramePr>
          <p:cNvPr id="151" name="Table 150"/>
          <p:cNvGraphicFramePr>
            <a:graphicFrameLocks noGrp="1"/>
          </p:cNvGraphicFramePr>
          <p:nvPr>
            <p:extLst/>
          </p:nvPr>
        </p:nvGraphicFramePr>
        <p:xfrm>
          <a:off x="6793512" y="3734540"/>
          <a:ext cx="746236" cy="43598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623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cxnSp>
        <p:nvCxnSpPr>
          <p:cNvPr id="168" name="Straight Arrow Connector 167"/>
          <p:cNvCxnSpPr/>
          <p:nvPr/>
        </p:nvCxnSpPr>
        <p:spPr>
          <a:xfrm>
            <a:off x="9869139" y="2545412"/>
            <a:ext cx="0" cy="33608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 flipH="1">
            <a:off x="9869140" y="4421862"/>
            <a:ext cx="8018" cy="357058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>
            <a:off x="9877157" y="3404342"/>
            <a:ext cx="0" cy="40372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/>
          <p:nvPr/>
        </p:nvCxnSpPr>
        <p:spPr>
          <a:xfrm>
            <a:off x="9869139" y="5335356"/>
            <a:ext cx="0" cy="96169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Rectangle 225"/>
          <p:cNvSpPr/>
          <p:nvPr/>
        </p:nvSpPr>
        <p:spPr>
          <a:xfrm>
            <a:off x="6640031" y="4249557"/>
            <a:ext cx="1212234" cy="291117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white"/>
              </a:solidFill>
            </a:endParaRPr>
          </a:p>
        </p:txBody>
      </p:sp>
      <p:sp>
        <p:nvSpPr>
          <p:cNvPr id="227" name="Rectangle 226"/>
          <p:cNvSpPr/>
          <p:nvPr/>
        </p:nvSpPr>
        <p:spPr>
          <a:xfrm>
            <a:off x="10009044" y="2254450"/>
            <a:ext cx="2532814" cy="81863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white"/>
              </a:solidFill>
            </a:endParaRPr>
          </a:p>
        </p:txBody>
      </p:sp>
      <p:sp>
        <p:nvSpPr>
          <p:cNvPr id="28" name="Arc 27"/>
          <p:cNvSpPr/>
          <p:nvPr/>
        </p:nvSpPr>
        <p:spPr>
          <a:xfrm>
            <a:off x="6640032" y="4286067"/>
            <a:ext cx="1393972" cy="1066426"/>
          </a:xfrm>
          <a:prstGeom prst="arc">
            <a:avLst>
              <a:gd name="adj1" fmla="val 16200000"/>
              <a:gd name="adj2" fmla="val 5455226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65" name="Arc 64"/>
          <p:cNvSpPr/>
          <p:nvPr/>
        </p:nvSpPr>
        <p:spPr>
          <a:xfrm>
            <a:off x="6769859" y="5350752"/>
            <a:ext cx="1393972" cy="1066426"/>
          </a:xfrm>
          <a:prstGeom prst="arc">
            <a:avLst>
              <a:gd name="adj1" fmla="val 16200000"/>
              <a:gd name="adj2" fmla="val 6082334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0" name="Arc 29"/>
          <p:cNvSpPr/>
          <p:nvPr/>
        </p:nvSpPr>
        <p:spPr>
          <a:xfrm flipV="1">
            <a:off x="6070860" y="4953288"/>
            <a:ext cx="2307836" cy="1378916"/>
          </a:xfrm>
          <a:prstGeom prst="arc">
            <a:avLst>
              <a:gd name="adj1" fmla="val 16200000"/>
              <a:gd name="adj2" fmla="val 5859147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4" name="Arc 33"/>
          <p:cNvSpPr/>
          <p:nvPr/>
        </p:nvSpPr>
        <p:spPr>
          <a:xfrm>
            <a:off x="5910861" y="4817658"/>
            <a:ext cx="2411445" cy="2958782"/>
          </a:xfrm>
          <a:prstGeom prst="arc">
            <a:avLst>
              <a:gd name="adj1" fmla="val 16200000"/>
              <a:gd name="adj2" fmla="val 5136026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5" name="Arc 34"/>
          <p:cNvSpPr/>
          <p:nvPr/>
        </p:nvSpPr>
        <p:spPr>
          <a:xfrm flipV="1">
            <a:off x="6125012" y="6859217"/>
            <a:ext cx="2213669" cy="775587"/>
          </a:xfrm>
          <a:prstGeom prst="arc">
            <a:avLst>
              <a:gd name="adj1" fmla="val 16200000"/>
              <a:gd name="adj2" fmla="val 5811577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6" name="Arc 35"/>
          <p:cNvSpPr/>
          <p:nvPr/>
        </p:nvSpPr>
        <p:spPr>
          <a:xfrm>
            <a:off x="6523717" y="6694162"/>
            <a:ext cx="1509509" cy="678013"/>
          </a:xfrm>
          <a:prstGeom prst="arc">
            <a:avLst>
              <a:gd name="adj1" fmla="val 16200000"/>
              <a:gd name="adj2" fmla="val 5674536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7" name="Arc 36"/>
          <p:cNvSpPr/>
          <p:nvPr/>
        </p:nvSpPr>
        <p:spPr>
          <a:xfrm flipV="1">
            <a:off x="6070860" y="5869155"/>
            <a:ext cx="2411445" cy="1350020"/>
          </a:xfrm>
          <a:prstGeom prst="arc">
            <a:avLst>
              <a:gd name="adj1" fmla="val 16200000"/>
              <a:gd name="adj2" fmla="val 5645494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44" name="Arc 43"/>
          <p:cNvSpPr/>
          <p:nvPr/>
        </p:nvSpPr>
        <p:spPr>
          <a:xfrm flipH="1">
            <a:off x="9189676" y="2903554"/>
            <a:ext cx="1350432" cy="1509168"/>
          </a:xfrm>
          <a:prstGeom prst="arc">
            <a:avLst>
              <a:gd name="adj1" fmla="val 16200000"/>
              <a:gd name="adj2" fmla="val 5480512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45" name="Arc 44"/>
          <p:cNvSpPr/>
          <p:nvPr/>
        </p:nvSpPr>
        <p:spPr>
          <a:xfrm flipH="1">
            <a:off x="9063822" y="4778921"/>
            <a:ext cx="1699262" cy="1958895"/>
          </a:xfrm>
          <a:prstGeom prst="arc">
            <a:avLst>
              <a:gd name="adj1" fmla="val 16200000"/>
              <a:gd name="adj2" fmla="val 5577805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46" name="Arc 45"/>
          <p:cNvSpPr/>
          <p:nvPr/>
        </p:nvSpPr>
        <p:spPr>
          <a:xfrm>
            <a:off x="9195860" y="3310668"/>
            <a:ext cx="1797884" cy="3476832"/>
          </a:xfrm>
          <a:prstGeom prst="arc">
            <a:avLst>
              <a:gd name="adj1" fmla="val 5805771"/>
              <a:gd name="adj2" fmla="val 15865093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47" name="Arc 46"/>
          <p:cNvSpPr/>
          <p:nvPr/>
        </p:nvSpPr>
        <p:spPr>
          <a:xfrm flipH="1">
            <a:off x="9189675" y="3808066"/>
            <a:ext cx="1407787" cy="3826738"/>
          </a:xfrm>
          <a:prstGeom prst="arc">
            <a:avLst>
              <a:gd name="adj1" fmla="val 16200000"/>
              <a:gd name="adj2" fmla="val 5570313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9877157" y="7634804"/>
            <a:ext cx="0" cy="72920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Arc 50"/>
          <p:cNvSpPr/>
          <p:nvPr/>
        </p:nvSpPr>
        <p:spPr>
          <a:xfrm>
            <a:off x="9590906" y="7340046"/>
            <a:ext cx="625844" cy="991831"/>
          </a:xfrm>
          <a:prstGeom prst="arc">
            <a:avLst>
              <a:gd name="adj1" fmla="val 5221731"/>
              <a:gd name="adj2" fmla="val 17023842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52" name="Arc 51"/>
          <p:cNvSpPr/>
          <p:nvPr/>
        </p:nvSpPr>
        <p:spPr>
          <a:xfrm>
            <a:off x="9490359" y="5283574"/>
            <a:ext cx="919961" cy="2119842"/>
          </a:xfrm>
          <a:prstGeom prst="arc">
            <a:avLst>
              <a:gd name="adj1" fmla="val 5734171"/>
              <a:gd name="adj2" fmla="val 16068176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48" name="Title 1"/>
          <p:cNvSpPr>
            <a:spLocks noGrp="1"/>
          </p:cNvSpPr>
          <p:nvPr>
            <p:ph type="title"/>
          </p:nvPr>
        </p:nvSpPr>
        <p:spPr>
          <a:xfrm>
            <a:off x="219162" y="1534106"/>
            <a:ext cx="5949919" cy="101966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227" b="1" dirty="0"/>
              <a:t>Vertex-Centric</a:t>
            </a:r>
            <a:r>
              <a:rPr lang="en-US" b="1" dirty="0" smtClean="0"/>
              <a:t> Scatter Gather</a:t>
            </a:r>
            <a:endParaRPr lang="en-US" b="1" dirty="0"/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7649883" y="2254451"/>
            <a:ext cx="2359161" cy="199510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6435983" y="2720915"/>
            <a:ext cx="2551724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Lookup Index</a:t>
            </a:r>
          </a:p>
        </p:txBody>
      </p:sp>
    </p:spTree>
    <p:extLst>
      <p:ext uri="{BB962C8B-B14F-4D97-AF65-F5344CB8AC3E}">
        <p14:creationId xmlns:p14="http://schemas.microsoft.com/office/powerpoint/2010/main" val="2091199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8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10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1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1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1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14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6" grpId="0" animBg="1"/>
      <p:bldP spid="226" grpId="1" animBg="1"/>
      <p:bldP spid="227" grpId="0" animBg="1"/>
      <p:bldP spid="227" grpId="1" animBg="1"/>
      <p:bldP spid="28" grpId="0" animBg="1"/>
      <p:bldP spid="65" grpId="0" animBg="1"/>
      <p:bldP spid="30" grpId="0" animBg="1"/>
      <p:bldP spid="34" grpId="0" animBg="1"/>
      <p:bldP spid="35" grpId="0" animBg="1"/>
      <p:bldP spid="36" grpId="0" animBg="1"/>
      <p:bldP spid="37" grpId="0" animBg="1"/>
      <p:bldP spid="44" grpId="0" animBg="1"/>
      <p:bldP spid="45" grpId="0" animBg="1"/>
      <p:bldP spid="46" grpId="0" animBg="1"/>
      <p:bldP spid="47" grpId="0" animBg="1"/>
      <p:bldP spid="51" grpId="0" animBg="1"/>
      <p:bldP spid="52" grpId="0" animBg="1"/>
      <p:bldP spid="54" grpId="0"/>
      <p:bldP spid="54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688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19489"/>
            <a:ext cx="12784488" cy="987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758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89" y="25764"/>
            <a:ext cx="12609095" cy="9743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416842" y="2261937"/>
            <a:ext cx="4796590" cy="63687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9305" y="5903495"/>
            <a:ext cx="4772527" cy="27271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92968" y="3810000"/>
            <a:ext cx="3433011" cy="11630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15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89" y="25764"/>
            <a:ext cx="12609095" cy="9743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416842" y="5903495"/>
            <a:ext cx="4796590" cy="27271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9305" y="5903495"/>
            <a:ext cx="4772527" cy="27271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898105" y="3734407"/>
            <a:ext cx="3449053" cy="16396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07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89" y="25764"/>
            <a:ext cx="12609095" cy="9743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416842" y="5903495"/>
            <a:ext cx="4796590" cy="27271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60884" y="7424091"/>
            <a:ext cx="3449053" cy="16396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954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89" y="25764"/>
            <a:ext cx="12609095" cy="97433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930189" y="7343881"/>
            <a:ext cx="3449053" cy="16396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89" y="25764"/>
            <a:ext cx="13004171" cy="1004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22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47783"/>
            <a:ext cx="13282863" cy="1026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39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47782"/>
            <a:ext cx="13218695" cy="1021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45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21" y="-23820"/>
            <a:ext cx="13089099" cy="1011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460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47782"/>
            <a:ext cx="13270281" cy="1025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835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05" y="972"/>
            <a:ext cx="12953214" cy="1000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92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460152"/>
            <a:ext cx="9753600" cy="254677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X-Stream: Edge-Centric Graph Processing using Streaming Partitions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599" y="4545007"/>
            <a:ext cx="9753600" cy="1766146"/>
          </a:xfrm>
        </p:spPr>
        <p:txBody>
          <a:bodyPr>
            <a:normAutofit/>
          </a:bodyPr>
          <a:lstStyle/>
          <a:p>
            <a:r>
              <a:rPr lang="en-US" dirty="0" err="1" smtClean="0"/>
              <a:t>Amitabha</a:t>
            </a:r>
            <a:r>
              <a:rPr lang="en-US" dirty="0" smtClean="0"/>
              <a:t> Roy</a:t>
            </a:r>
          </a:p>
          <a:p>
            <a:r>
              <a:rPr lang="en-US" dirty="0" smtClean="0"/>
              <a:t>Ivo </a:t>
            </a:r>
            <a:r>
              <a:rPr lang="en-US" dirty="0" err="1" smtClean="0"/>
              <a:t>Mihailovic</a:t>
            </a:r>
            <a:endParaRPr lang="en-US" dirty="0" smtClean="0"/>
          </a:p>
          <a:p>
            <a:r>
              <a:rPr lang="en-US" dirty="0" smtClean="0"/>
              <a:t>Willy </a:t>
            </a:r>
            <a:r>
              <a:rPr lang="en-US" dirty="0" err="1" smtClean="0"/>
              <a:t>Zwaenepoel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652" y="7149389"/>
            <a:ext cx="1617497" cy="78028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57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89" y="788737"/>
            <a:ext cx="6412163" cy="37935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053" y="788737"/>
            <a:ext cx="3880792" cy="37935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89" y="5144168"/>
            <a:ext cx="6412163" cy="39459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202" y="5432926"/>
            <a:ext cx="3939643" cy="342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24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47" y="13368"/>
            <a:ext cx="13026190" cy="1006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599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47" y="13368"/>
            <a:ext cx="13026190" cy="100656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02336" y="8197349"/>
            <a:ext cx="11000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Any cases where fitting in memory is a problem?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7287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37" y="-48613"/>
            <a:ext cx="13186610" cy="1018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254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79" y="-36216"/>
            <a:ext cx="12860421" cy="993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263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7782"/>
            <a:ext cx="13187240" cy="1019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701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5" y="-61008"/>
            <a:ext cx="13074945" cy="1010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720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Contributions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13" dirty="0"/>
              <a:t>Edge-centric scatter gather model</a:t>
            </a:r>
          </a:p>
          <a:p>
            <a:r>
              <a:rPr lang="en-US" sz="3413" dirty="0"/>
              <a:t>Streaming partitions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5527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Transformation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3352" y="3629274"/>
            <a:ext cx="5220338" cy="2236182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7836" y="3665881"/>
            <a:ext cx="5218938" cy="2193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for each vertex v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   if v has update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     for each edge e from v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           scatter update along e</a:t>
            </a:r>
          </a:p>
        </p:txBody>
      </p:sp>
      <p:sp>
        <p:nvSpPr>
          <p:cNvPr id="9" name="Right Arrow 8"/>
          <p:cNvSpPr/>
          <p:nvPr/>
        </p:nvSpPr>
        <p:spPr>
          <a:xfrm>
            <a:off x="5966230" y="6139917"/>
            <a:ext cx="1412591" cy="594188"/>
          </a:xfrm>
          <a:prstGeom prst="rightArrow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78822" y="3606872"/>
            <a:ext cx="5220338" cy="1739123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61905" y="3665881"/>
            <a:ext cx="5218938" cy="166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for each edge e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     If </a:t>
            </a:r>
            <a:r>
              <a:rPr lang="en-US" sz="3413" kern="1200" dirty="0" err="1">
                <a:solidFill>
                  <a:prstClr val="black"/>
                </a:solidFill>
              </a:rPr>
              <a:t>e.src</a:t>
            </a:r>
            <a:r>
              <a:rPr lang="en-US" sz="3413" kern="1200" dirty="0">
                <a:solidFill>
                  <a:prstClr val="black"/>
                </a:solidFill>
              </a:rPr>
              <a:t> has update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           scatter update along 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02441" y="6110346"/>
            <a:ext cx="2758769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b="1" kern="1200" dirty="0">
                <a:solidFill>
                  <a:prstClr val="black"/>
                </a:solidFill>
              </a:rPr>
              <a:t>Vertex-Centric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35761" y="6110345"/>
            <a:ext cx="2465740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b="1" kern="1200" dirty="0">
                <a:solidFill>
                  <a:prstClr val="black"/>
                </a:solidFill>
              </a:rPr>
              <a:t>Edge-Centric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06594" y="3745815"/>
            <a:ext cx="883062" cy="3877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1920" kern="1200" dirty="0">
                <a:solidFill>
                  <a:prstClr val="black"/>
                </a:solidFill>
              </a:rPr>
              <a:t>Scatter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628878" y="3719891"/>
            <a:ext cx="883062" cy="3877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1920" kern="1200" dirty="0">
                <a:solidFill>
                  <a:prstClr val="black"/>
                </a:solidFill>
              </a:rPr>
              <a:t>Scatter</a:t>
            </a:r>
          </a:p>
        </p:txBody>
      </p:sp>
    </p:spTree>
    <p:extLst>
      <p:ext uri="{BB962C8B-B14F-4D97-AF65-F5344CB8AC3E}">
        <p14:creationId xmlns:p14="http://schemas.microsoft.com/office/powerpoint/2010/main" val="1077739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73044" y="2916991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1</a:t>
            </a:r>
          </a:p>
        </p:txBody>
      </p:sp>
      <p:sp>
        <p:nvSpPr>
          <p:cNvPr id="5" name="Oval 4"/>
          <p:cNvSpPr/>
          <p:nvPr/>
        </p:nvSpPr>
        <p:spPr>
          <a:xfrm>
            <a:off x="4065636" y="2916991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267" kern="1200" dirty="0">
                <a:solidFill>
                  <a:prstClr val="black"/>
                </a:solidFill>
              </a:rPr>
              <a:t>6</a:t>
            </a:r>
          </a:p>
        </p:txBody>
      </p:sp>
      <p:sp>
        <p:nvSpPr>
          <p:cNvPr id="6" name="Oval 5"/>
          <p:cNvSpPr/>
          <p:nvPr/>
        </p:nvSpPr>
        <p:spPr>
          <a:xfrm>
            <a:off x="1680881" y="3324106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3</a:t>
            </a:r>
          </a:p>
        </p:txBody>
      </p:sp>
      <p:sp>
        <p:nvSpPr>
          <p:cNvPr id="7" name="Oval 6"/>
          <p:cNvSpPr/>
          <p:nvPr/>
        </p:nvSpPr>
        <p:spPr>
          <a:xfrm>
            <a:off x="168219" y="4701020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5</a:t>
            </a:r>
          </a:p>
        </p:txBody>
      </p:sp>
      <p:sp>
        <p:nvSpPr>
          <p:cNvPr id="8" name="Oval 7"/>
          <p:cNvSpPr/>
          <p:nvPr/>
        </p:nvSpPr>
        <p:spPr>
          <a:xfrm>
            <a:off x="2024654" y="5158559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8</a:t>
            </a:r>
          </a:p>
        </p:txBody>
      </p:sp>
      <p:sp>
        <p:nvSpPr>
          <p:cNvPr id="9" name="Oval 8"/>
          <p:cNvSpPr/>
          <p:nvPr/>
        </p:nvSpPr>
        <p:spPr>
          <a:xfrm>
            <a:off x="3490945" y="4480378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7</a:t>
            </a:r>
          </a:p>
        </p:txBody>
      </p:sp>
      <p:sp>
        <p:nvSpPr>
          <p:cNvPr id="10" name="Oval 9"/>
          <p:cNvSpPr/>
          <p:nvPr/>
        </p:nvSpPr>
        <p:spPr>
          <a:xfrm>
            <a:off x="3738036" y="5599843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4</a:t>
            </a:r>
          </a:p>
        </p:txBody>
      </p:sp>
      <p:sp>
        <p:nvSpPr>
          <p:cNvPr id="11" name="Oval 10"/>
          <p:cNvSpPr/>
          <p:nvPr/>
        </p:nvSpPr>
        <p:spPr>
          <a:xfrm>
            <a:off x="5305115" y="4442855"/>
            <a:ext cx="926592" cy="73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r>
              <a:rPr lang="en-US" sz="4693" kern="1200" dirty="0">
                <a:solidFill>
                  <a:prstClr val="black"/>
                </a:solidFill>
              </a:rPr>
              <a:t>2</a:t>
            </a:r>
          </a:p>
        </p:txBody>
      </p:sp>
      <p:cxnSp>
        <p:nvCxnSpPr>
          <p:cNvPr id="17" name="Straight Arrow Connector 16"/>
          <p:cNvCxnSpPr>
            <a:stCxn id="4" idx="4"/>
            <a:endCxn id="6" idx="3"/>
          </p:cNvCxnSpPr>
          <p:nvPr/>
        </p:nvCxnSpPr>
        <p:spPr>
          <a:xfrm>
            <a:off x="836340" y="3649391"/>
            <a:ext cx="980237" cy="299857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4" idx="4"/>
          </p:cNvCxnSpPr>
          <p:nvPr/>
        </p:nvCxnSpPr>
        <p:spPr>
          <a:xfrm>
            <a:off x="836341" y="3649391"/>
            <a:ext cx="122774" cy="1158886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5"/>
            <a:endCxn id="5" idx="4"/>
          </p:cNvCxnSpPr>
          <p:nvPr/>
        </p:nvCxnSpPr>
        <p:spPr>
          <a:xfrm flipV="1">
            <a:off x="959114" y="3649392"/>
            <a:ext cx="3569818" cy="1676771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5" idx="2"/>
            <a:endCxn id="4" idx="7"/>
          </p:cNvCxnSpPr>
          <p:nvPr/>
        </p:nvCxnSpPr>
        <p:spPr>
          <a:xfrm flipH="1" flipV="1">
            <a:off x="1163940" y="3024249"/>
            <a:ext cx="2901696" cy="258943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" idx="4"/>
            <a:endCxn id="8" idx="7"/>
          </p:cNvCxnSpPr>
          <p:nvPr/>
        </p:nvCxnSpPr>
        <p:spPr>
          <a:xfrm>
            <a:off x="2144177" y="4056506"/>
            <a:ext cx="671373" cy="1209311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6" idx="4"/>
            <a:endCxn id="11" idx="0"/>
          </p:cNvCxnSpPr>
          <p:nvPr/>
        </p:nvCxnSpPr>
        <p:spPr>
          <a:xfrm>
            <a:off x="2144177" y="4056506"/>
            <a:ext cx="3624234" cy="386349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9" idx="5"/>
          </p:cNvCxnSpPr>
          <p:nvPr/>
        </p:nvCxnSpPr>
        <p:spPr>
          <a:xfrm flipH="1">
            <a:off x="4281841" y="4809054"/>
            <a:ext cx="983020" cy="296466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1" idx="2"/>
          </p:cNvCxnSpPr>
          <p:nvPr/>
        </p:nvCxnSpPr>
        <p:spPr>
          <a:xfrm flipH="1">
            <a:off x="4528933" y="4809055"/>
            <a:ext cx="776182" cy="898045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1"/>
            <a:endCxn id="9" idx="5"/>
          </p:cNvCxnSpPr>
          <p:nvPr/>
        </p:nvCxnSpPr>
        <p:spPr>
          <a:xfrm flipV="1">
            <a:off x="3873732" y="5105520"/>
            <a:ext cx="408109" cy="601580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6" idx="6"/>
          </p:cNvCxnSpPr>
          <p:nvPr/>
        </p:nvCxnSpPr>
        <p:spPr>
          <a:xfrm flipH="1" flipV="1">
            <a:off x="2607474" y="3690306"/>
            <a:ext cx="1130563" cy="1979629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0" idx="1"/>
            <a:endCxn id="8" idx="7"/>
          </p:cNvCxnSpPr>
          <p:nvPr/>
        </p:nvCxnSpPr>
        <p:spPr>
          <a:xfrm flipH="1" flipV="1">
            <a:off x="2815550" y="5265817"/>
            <a:ext cx="1058182" cy="441283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147" y="1353394"/>
            <a:ext cx="1607223" cy="1310375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>
            <a:off x="6427300" y="1216371"/>
            <a:ext cx="0" cy="7318029"/>
          </a:xfrm>
          <a:prstGeom prst="line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8" idx="2"/>
            <a:endCxn id="7" idx="7"/>
          </p:cNvCxnSpPr>
          <p:nvPr/>
        </p:nvCxnSpPr>
        <p:spPr>
          <a:xfrm flipH="1" flipV="1">
            <a:off x="959115" y="4808277"/>
            <a:ext cx="1065539" cy="716482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8" idx="1"/>
            <a:endCxn id="5" idx="4"/>
          </p:cNvCxnSpPr>
          <p:nvPr/>
        </p:nvCxnSpPr>
        <p:spPr>
          <a:xfrm flipV="1">
            <a:off x="2160350" y="3649391"/>
            <a:ext cx="2368582" cy="1616426"/>
          </a:xfrm>
          <a:prstGeom prst="straightConnector1">
            <a:avLst/>
          </a:prstGeom>
          <a:ln w="635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9" name="Table 148"/>
          <p:cNvGraphicFramePr>
            <a:graphicFrameLocks noGrp="1"/>
          </p:cNvGraphicFramePr>
          <p:nvPr>
            <p:extLst/>
          </p:nvPr>
        </p:nvGraphicFramePr>
        <p:xfrm>
          <a:off x="9989940" y="1741455"/>
          <a:ext cx="2598652" cy="68287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326"/>
                <a:gridCol w="129932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SOURCE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DEST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graphicFrame>
        <p:nvGraphicFramePr>
          <p:cNvPr id="151" name="Table 150"/>
          <p:cNvGraphicFramePr>
            <a:graphicFrameLocks noGrp="1"/>
          </p:cNvGraphicFramePr>
          <p:nvPr>
            <p:extLst/>
          </p:nvPr>
        </p:nvGraphicFramePr>
        <p:xfrm>
          <a:off x="6793512" y="3734540"/>
          <a:ext cx="746236" cy="43598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623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sp>
        <p:nvSpPr>
          <p:cNvPr id="226" name="Rectangle 225"/>
          <p:cNvSpPr/>
          <p:nvPr/>
        </p:nvSpPr>
        <p:spPr>
          <a:xfrm>
            <a:off x="6640031" y="4249557"/>
            <a:ext cx="1212234" cy="291117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white"/>
              </a:solidFill>
            </a:endParaRPr>
          </a:p>
        </p:txBody>
      </p:sp>
      <p:sp>
        <p:nvSpPr>
          <p:cNvPr id="227" name="Rectangle 226"/>
          <p:cNvSpPr/>
          <p:nvPr/>
        </p:nvSpPr>
        <p:spPr>
          <a:xfrm>
            <a:off x="10009044" y="2194561"/>
            <a:ext cx="2532814" cy="62109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white"/>
              </a:solidFill>
            </a:endParaRPr>
          </a:p>
        </p:txBody>
      </p:sp>
      <p:sp>
        <p:nvSpPr>
          <p:cNvPr id="28" name="Arc 27"/>
          <p:cNvSpPr/>
          <p:nvPr/>
        </p:nvSpPr>
        <p:spPr>
          <a:xfrm>
            <a:off x="6640032" y="4286067"/>
            <a:ext cx="1393972" cy="1066426"/>
          </a:xfrm>
          <a:prstGeom prst="arc">
            <a:avLst>
              <a:gd name="adj1" fmla="val 16200000"/>
              <a:gd name="adj2" fmla="val 5455226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65" name="Arc 64"/>
          <p:cNvSpPr/>
          <p:nvPr/>
        </p:nvSpPr>
        <p:spPr>
          <a:xfrm>
            <a:off x="6769859" y="5350752"/>
            <a:ext cx="1393972" cy="1066426"/>
          </a:xfrm>
          <a:prstGeom prst="arc">
            <a:avLst>
              <a:gd name="adj1" fmla="val 16200000"/>
              <a:gd name="adj2" fmla="val 6082334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0" name="Arc 29"/>
          <p:cNvSpPr/>
          <p:nvPr/>
        </p:nvSpPr>
        <p:spPr>
          <a:xfrm flipV="1">
            <a:off x="6070860" y="4953288"/>
            <a:ext cx="2307836" cy="1378916"/>
          </a:xfrm>
          <a:prstGeom prst="arc">
            <a:avLst>
              <a:gd name="adj1" fmla="val 16200000"/>
              <a:gd name="adj2" fmla="val 5859147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4" name="Arc 33"/>
          <p:cNvSpPr/>
          <p:nvPr/>
        </p:nvSpPr>
        <p:spPr>
          <a:xfrm>
            <a:off x="5910861" y="4817658"/>
            <a:ext cx="2411445" cy="2958782"/>
          </a:xfrm>
          <a:prstGeom prst="arc">
            <a:avLst>
              <a:gd name="adj1" fmla="val 16200000"/>
              <a:gd name="adj2" fmla="val 5136026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5" name="Arc 34"/>
          <p:cNvSpPr/>
          <p:nvPr/>
        </p:nvSpPr>
        <p:spPr>
          <a:xfrm flipV="1">
            <a:off x="6125012" y="6859217"/>
            <a:ext cx="2213669" cy="775587"/>
          </a:xfrm>
          <a:prstGeom prst="arc">
            <a:avLst>
              <a:gd name="adj1" fmla="val 16200000"/>
              <a:gd name="adj2" fmla="val 5811577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6" name="Arc 35"/>
          <p:cNvSpPr/>
          <p:nvPr/>
        </p:nvSpPr>
        <p:spPr>
          <a:xfrm>
            <a:off x="6523717" y="6694162"/>
            <a:ext cx="1509509" cy="678013"/>
          </a:xfrm>
          <a:prstGeom prst="arc">
            <a:avLst>
              <a:gd name="adj1" fmla="val 16200000"/>
              <a:gd name="adj2" fmla="val 5674536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7" name="Arc 36"/>
          <p:cNvSpPr/>
          <p:nvPr/>
        </p:nvSpPr>
        <p:spPr>
          <a:xfrm flipV="1">
            <a:off x="6070860" y="5869155"/>
            <a:ext cx="2411445" cy="1350020"/>
          </a:xfrm>
          <a:prstGeom prst="arc">
            <a:avLst>
              <a:gd name="adj1" fmla="val 16200000"/>
              <a:gd name="adj2" fmla="val 5645494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9380913" y="2287221"/>
            <a:ext cx="0" cy="612706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9571341" y="2287221"/>
            <a:ext cx="0" cy="612706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9766413" y="2287221"/>
            <a:ext cx="0" cy="612706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9167263" y="2287221"/>
            <a:ext cx="0" cy="612706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243933" y="6859216"/>
            <a:ext cx="1057918" cy="814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4693" kern="1200" dirty="0">
                <a:solidFill>
                  <a:prstClr val="black"/>
                </a:solidFill>
              </a:rPr>
              <a:t>BFS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80971" y="1332545"/>
            <a:ext cx="6249915" cy="51674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Edge-Centric Scatter Gather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82731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9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9933"/>
                                      </p:to>
                                    </p:animClr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1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1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A2424"/>
                                      </p:to>
                                    </p:animClr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6" grpId="0" animBg="1"/>
      <p:bldP spid="226" grpId="1" animBg="1"/>
      <p:bldP spid="227" grpId="0" animBg="1"/>
      <p:bldP spid="227" grpId="1" animBg="1"/>
      <p:bldP spid="28" grpId="0" animBg="1"/>
      <p:bldP spid="65" grpId="0" animBg="1"/>
      <p:bldP spid="30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Motivation?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30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" name="Table 148"/>
          <p:cNvGraphicFramePr>
            <a:graphicFrameLocks noGrp="1"/>
          </p:cNvGraphicFramePr>
          <p:nvPr>
            <p:extLst/>
          </p:nvPr>
        </p:nvGraphicFramePr>
        <p:xfrm>
          <a:off x="1480765" y="1464055"/>
          <a:ext cx="2598652" cy="68287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326"/>
                <a:gridCol w="129932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SOURCE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DEST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0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0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C00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C00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C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C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B05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B0F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70C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cxnSp>
        <p:nvCxnSpPr>
          <p:cNvPr id="3" name="Straight Arrow Connector 2"/>
          <p:cNvCxnSpPr/>
          <p:nvPr/>
        </p:nvCxnSpPr>
        <p:spPr>
          <a:xfrm>
            <a:off x="871738" y="2009822"/>
            <a:ext cx="0" cy="612706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1062165" y="2009822"/>
            <a:ext cx="0" cy="612706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257237" y="2009822"/>
            <a:ext cx="0" cy="612706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658087" y="2009822"/>
            <a:ext cx="0" cy="612706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419380" y="3937579"/>
            <a:ext cx="1988825" cy="157581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defTabSz="975390" rtl="0"/>
            <a:r>
              <a:rPr lang="en-US" sz="10240" kern="1200" dirty="0">
                <a:solidFill>
                  <a:prstClr val="black"/>
                </a:solidFill>
              </a:rPr>
              <a:t>=</a:t>
            </a:r>
          </a:p>
        </p:txBody>
      </p:sp>
      <p:graphicFrame>
        <p:nvGraphicFramePr>
          <p:cNvPr id="56" name="Table 55"/>
          <p:cNvGraphicFramePr>
            <a:graphicFrameLocks noGrp="1"/>
          </p:cNvGraphicFramePr>
          <p:nvPr>
            <p:extLst/>
          </p:nvPr>
        </p:nvGraphicFramePr>
        <p:xfrm>
          <a:off x="6585988" y="1475233"/>
          <a:ext cx="2598652" cy="68287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326"/>
                <a:gridCol w="129932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SOURCE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DEST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0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70C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B05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C00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C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3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C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92D05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2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7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C0000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B0F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8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0070C0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1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</a:t>
                      </a:r>
                      <a:endParaRPr lang="en-US" sz="2600" dirty="0"/>
                    </a:p>
                  </a:txBody>
                  <a:tcPr marL="97536" marR="97536" marT="48768" marB="48768"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cxnSp>
        <p:nvCxnSpPr>
          <p:cNvPr id="57" name="Straight Arrow Connector 56"/>
          <p:cNvCxnSpPr/>
          <p:nvPr/>
        </p:nvCxnSpPr>
        <p:spPr>
          <a:xfrm flipH="1">
            <a:off x="5875663" y="1885800"/>
            <a:ext cx="601" cy="625108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6063685" y="1885800"/>
            <a:ext cx="3007" cy="625108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6261764" y="1885800"/>
            <a:ext cx="1693" cy="625108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>
            <a:off x="5652388" y="1885800"/>
            <a:ext cx="10226" cy="625108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0024746" y="4257572"/>
            <a:ext cx="2575898" cy="166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b="1" u="sng" kern="1200" dirty="0">
                <a:solidFill>
                  <a:prstClr val="black"/>
                </a:solidFill>
              </a:rPr>
              <a:t>No</a:t>
            </a:r>
            <a:r>
              <a:rPr lang="en-US" sz="3413" b="1" kern="1200" dirty="0">
                <a:solidFill>
                  <a:prstClr val="black"/>
                </a:solidFill>
              </a:rPr>
              <a:t> index</a:t>
            </a:r>
          </a:p>
          <a:p>
            <a:pPr algn="l" defTabSz="975390" rtl="0"/>
            <a:r>
              <a:rPr lang="en-US" sz="3413" b="1" u="sng" kern="1200" dirty="0">
                <a:solidFill>
                  <a:prstClr val="black"/>
                </a:solidFill>
              </a:rPr>
              <a:t>No</a:t>
            </a:r>
            <a:r>
              <a:rPr lang="en-US" sz="3413" b="1" kern="1200" dirty="0">
                <a:solidFill>
                  <a:prstClr val="black"/>
                </a:solidFill>
              </a:rPr>
              <a:t> clustering</a:t>
            </a:r>
          </a:p>
          <a:p>
            <a:pPr algn="l" defTabSz="975390" rtl="0"/>
            <a:r>
              <a:rPr lang="en-US" sz="3413" b="1" u="sng" kern="1200" dirty="0">
                <a:solidFill>
                  <a:prstClr val="black"/>
                </a:solidFill>
              </a:rPr>
              <a:t>No</a:t>
            </a:r>
            <a:r>
              <a:rPr lang="en-US" sz="3413" b="1" kern="1200" dirty="0">
                <a:solidFill>
                  <a:prstClr val="black"/>
                </a:solidFill>
              </a:rPr>
              <a:t> sorting</a:t>
            </a:r>
          </a:p>
        </p:txBody>
      </p:sp>
    </p:spTree>
    <p:extLst>
      <p:ext uri="{BB962C8B-B14F-4D97-AF65-F5344CB8AC3E}">
        <p14:creationId xmlns:p14="http://schemas.microsoft.com/office/powerpoint/2010/main" val="1450862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Tradeoff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 flipH="1">
                <a:off x="1306769" y="4159741"/>
                <a:ext cx="10391263" cy="1115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75390" rtl="0"/>
                <a:r>
                  <a:rPr lang="en-US" sz="2987" b="1" kern="1200" dirty="0">
                    <a:solidFill>
                      <a:prstClr val="black"/>
                    </a:solidFill>
                  </a:rPr>
                  <a:t>Edge-centric Scatter-Gather:          </a:t>
                </a:r>
                <a14:m>
                  <m:oMath xmlns:m="http://schemas.openxmlformats.org/officeDocument/2006/math" xmlns="">
                    <m:f>
                      <m:fPr>
                        <m:ctrlP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𝑺𝒄𝒂𝒕𝒕𝒆𝒓𝒔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𝑬𝒅𝒈𝒆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𝑫𝒂𝒕𝒂</m:t>
                        </m:r>
                      </m:num>
                      <m:den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𝑺𝒆𝒒𝒖𝒆𝒏𝒕𝒊𝒂𝒍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𝑨𝒄𝒄𝒆𝒔𝒔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𝑩𝒂𝒏𝒅𝒘𝒊𝒅𝒕𝒉</m:t>
                        </m:r>
                      </m:den>
                    </m:f>
                  </m:oMath>
                </a14:m>
                <a:endParaRPr lang="en-US" sz="2987" b="1" kern="1200" dirty="0">
                  <a:solidFill>
                    <a:prstClr val="black"/>
                  </a:solidFill>
                  <a:ea typeface="Cambria Math" panose="02040503050406030204" pitchFamily="18" charset="0"/>
                </a:endParaRPr>
              </a:p>
              <a:p>
                <a:pPr algn="l" defTabSz="975390" rtl="0"/>
                <a:endParaRPr lang="en-US" sz="1920" kern="12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225095" y="2756757"/>
                <a:ext cx="9741809" cy="1043427"/>
              </a:xfrm>
              <a:prstGeom prst="rect">
                <a:avLst/>
              </a:prstGeom>
              <a:blipFill rotWithShape="0">
                <a:blip r:embed="rId3"/>
                <a:stretch>
                  <a:fillRect l="-13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060614" y="3140563"/>
                <a:ext cx="9821343" cy="6706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 defTabSz="975390" rtl="0"/>
                <a:r>
                  <a:rPr lang="en-US" sz="2987" b="1" kern="1200" dirty="0">
                    <a:solidFill>
                      <a:prstClr val="black"/>
                    </a:solidFill>
                  </a:rPr>
                  <a:t>Vertex-centric Scatter-Gather:            </a:t>
                </a:r>
                <a14:m>
                  <m:oMath xmlns:m="http://schemas.openxmlformats.org/officeDocument/2006/math" xmlns="">
                    <m:f>
                      <m:fPr>
                        <m:ctrlP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𝑬𝒅𝒈𝒆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𝑫𝒂𝒕𝒂</m:t>
                        </m:r>
                      </m:num>
                      <m:den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𝑹𝒂𝒏𝒅𝒐𝒎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𝑨𝒄𝒄𝒆𝒔𝒔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987" b="1" i="1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𝑩𝒂𝒏𝒅𝒘𝒊𝒅𝒕𝒉</m:t>
                        </m:r>
                      </m:den>
                    </m:f>
                  </m:oMath>
                </a14:m>
                <a:endParaRPr lang="en-US" sz="2987" b="1" kern="12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4325" y="1801277"/>
                <a:ext cx="9207509" cy="628826"/>
              </a:xfrm>
              <a:prstGeom prst="rect">
                <a:avLst/>
              </a:prstGeom>
              <a:blipFill rotWithShape="0">
                <a:blip r:embed="rId4"/>
                <a:stretch>
                  <a:fillRect l="-2316" b="-19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Content Placeholder 55"/>
          <p:cNvSpPr txBox="1">
            <a:spLocks/>
          </p:cNvSpPr>
          <p:nvPr/>
        </p:nvSpPr>
        <p:spPr>
          <a:xfrm>
            <a:off x="481391" y="5621161"/>
            <a:ext cx="11216640" cy="1927316"/>
          </a:xfrm>
          <a:prstGeom prst="rect">
            <a:avLst/>
          </a:prstGeom>
        </p:spPr>
        <p:txBody>
          <a:bodyPr vert="horz" lIns="97536" tIns="48768" rIns="97536" bIns="4876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13" dirty="0">
                <a:solidFill>
                  <a:prstClr val="black"/>
                </a:solidFill>
              </a:rPr>
              <a:t>Sequential Access Bandwidth &gt;&gt; Random Access Bandwidth</a:t>
            </a:r>
          </a:p>
          <a:p>
            <a:r>
              <a:rPr lang="en-US" sz="3840" dirty="0">
                <a:solidFill>
                  <a:prstClr val="black"/>
                </a:solidFill>
              </a:rPr>
              <a:t>Few scatter gather iterations for real world graphs </a:t>
            </a:r>
          </a:p>
          <a:p>
            <a:pPr lvl="1"/>
            <a:r>
              <a:rPr lang="en-US" sz="3413" dirty="0">
                <a:solidFill>
                  <a:prstClr val="black"/>
                </a:solidFill>
              </a:rPr>
              <a:t>Well connected, variety of datasets covered in the paper</a:t>
            </a:r>
          </a:p>
        </p:txBody>
      </p:sp>
    </p:spTree>
    <p:extLst>
      <p:ext uri="{BB962C8B-B14F-4D97-AF65-F5344CB8AC3E}">
        <p14:creationId xmlns:p14="http://schemas.microsoft.com/office/powerpoint/2010/main" val="2110742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type of graphs perform well? Or poorly?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4624" y="8005014"/>
            <a:ext cx="11216640" cy="645242"/>
          </a:xfrm>
        </p:spPr>
        <p:txBody>
          <a:bodyPr/>
          <a:lstStyle/>
          <a:p>
            <a:r>
              <a:rPr lang="en-US" b="1" dirty="0" smtClean="0"/>
              <a:t>Real world graphs have low diameter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288904" y="2876517"/>
            <a:ext cx="6225742" cy="3905540"/>
            <a:chOff x="251678" y="4111143"/>
            <a:chExt cx="6225742" cy="3905540"/>
          </a:xfrm>
        </p:grpSpPr>
        <p:sp>
          <p:nvSpPr>
            <p:cNvPr id="4" name="Oval 3"/>
            <p:cNvSpPr/>
            <p:nvPr/>
          </p:nvSpPr>
          <p:spPr>
            <a:xfrm>
              <a:off x="420313" y="4111143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1</a:t>
              </a:r>
            </a:p>
          </p:txBody>
        </p:sp>
        <p:sp>
          <p:nvSpPr>
            <p:cNvPr id="5" name="Oval 4"/>
            <p:cNvSpPr/>
            <p:nvPr/>
          </p:nvSpPr>
          <p:spPr>
            <a:xfrm>
              <a:off x="4112905" y="4111143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6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1728149" y="4518258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3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2071922" y="6352711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8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3538213" y="5674530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7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3783734" y="6772998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4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5352383" y="5637006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2</a:t>
              </a:r>
            </a:p>
          </p:txBody>
        </p:sp>
        <p:cxnSp>
          <p:nvCxnSpPr>
            <p:cNvPr id="11" name="Straight Arrow Connector 10"/>
            <p:cNvCxnSpPr>
              <a:stCxn id="4" idx="5"/>
              <a:endCxn id="6" idx="3"/>
            </p:cNvCxnSpPr>
            <p:nvPr/>
          </p:nvCxnSpPr>
          <p:spPr>
            <a:xfrm>
              <a:off x="1211209" y="4736285"/>
              <a:ext cx="652637" cy="407115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4" idx="4"/>
            </p:cNvCxnSpPr>
            <p:nvPr/>
          </p:nvCxnSpPr>
          <p:spPr>
            <a:xfrm>
              <a:off x="883609" y="4843543"/>
              <a:ext cx="122774" cy="1158886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endCxn id="5" idx="3"/>
            </p:cNvCxnSpPr>
            <p:nvPr/>
          </p:nvCxnSpPr>
          <p:spPr>
            <a:xfrm flipV="1">
              <a:off x="1142079" y="4736285"/>
              <a:ext cx="3106522" cy="1525087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5" idx="2"/>
              <a:endCxn id="4" idx="7"/>
            </p:cNvCxnSpPr>
            <p:nvPr/>
          </p:nvCxnSpPr>
          <p:spPr>
            <a:xfrm flipH="1" flipV="1">
              <a:off x="1211209" y="4218401"/>
              <a:ext cx="2901696" cy="258943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5"/>
              <a:endCxn id="7" idx="0"/>
            </p:cNvCxnSpPr>
            <p:nvPr/>
          </p:nvCxnSpPr>
          <p:spPr>
            <a:xfrm>
              <a:off x="2519045" y="5143400"/>
              <a:ext cx="16173" cy="1209311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6" idx="6"/>
              <a:endCxn id="10" idx="0"/>
            </p:cNvCxnSpPr>
            <p:nvPr/>
          </p:nvCxnSpPr>
          <p:spPr>
            <a:xfrm>
              <a:off x="2654742" y="4884458"/>
              <a:ext cx="3160938" cy="752548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 flipV="1">
              <a:off x="4288855" y="5781787"/>
              <a:ext cx="1023274" cy="221419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576201" y="6115813"/>
              <a:ext cx="981009" cy="785439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endCxn id="8" idx="4"/>
            </p:cNvCxnSpPr>
            <p:nvPr/>
          </p:nvCxnSpPr>
          <p:spPr>
            <a:xfrm flipH="1" flipV="1">
              <a:off x="4001509" y="6406929"/>
              <a:ext cx="247091" cy="387065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endCxn id="6" idx="6"/>
            </p:cNvCxnSpPr>
            <p:nvPr/>
          </p:nvCxnSpPr>
          <p:spPr>
            <a:xfrm flipH="1" flipV="1">
              <a:off x="2654741" y="4884457"/>
              <a:ext cx="1266259" cy="2016794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endCxn id="7" idx="6"/>
            </p:cNvCxnSpPr>
            <p:nvPr/>
          </p:nvCxnSpPr>
          <p:spPr>
            <a:xfrm flipH="1" flipV="1">
              <a:off x="2998515" y="6718912"/>
              <a:ext cx="922486" cy="700225"/>
            </a:xfrm>
            <a:prstGeom prst="straightConnector1">
              <a:avLst/>
            </a:prstGeom>
            <a:ln w="635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7" idx="2"/>
            </p:cNvCxnSpPr>
            <p:nvPr/>
          </p:nvCxnSpPr>
          <p:spPr>
            <a:xfrm flipH="1" flipV="1">
              <a:off x="1006384" y="6520314"/>
              <a:ext cx="1065539" cy="198597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7" idx="7"/>
              <a:endCxn id="5" idx="4"/>
            </p:cNvCxnSpPr>
            <p:nvPr/>
          </p:nvCxnSpPr>
          <p:spPr>
            <a:xfrm flipV="1">
              <a:off x="2862818" y="4843543"/>
              <a:ext cx="1713382" cy="1616426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/>
            <p:cNvSpPr/>
            <p:nvPr/>
          </p:nvSpPr>
          <p:spPr>
            <a:xfrm>
              <a:off x="251678" y="5918029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5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20313" y="7530396"/>
              <a:ext cx="6057107" cy="4862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defTabSz="975390" rtl="0"/>
              <a:r>
                <a:rPr lang="en-US" sz="2560" b="1" kern="1200" dirty="0">
                  <a:solidFill>
                    <a:prstClr val="black"/>
                  </a:solidFill>
                </a:rPr>
                <a:t>D=3, BFS in 3 steps, </a:t>
              </a:r>
              <a:r>
                <a:rPr lang="en-US" sz="2560" b="1" u="sng" kern="1200" dirty="0">
                  <a:solidFill>
                    <a:srgbClr val="FF0000"/>
                  </a:solidFill>
                </a:rPr>
                <a:t>Most real-world graphs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513552" y="2983775"/>
            <a:ext cx="4961076" cy="3500866"/>
            <a:chOff x="7409904" y="4013809"/>
            <a:chExt cx="4961076" cy="3500866"/>
          </a:xfrm>
        </p:grpSpPr>
        <p:sp>
          <p:nvSpPr>
            <p:cNvPr id="25" name="Oval 24"/>
            <p:cNvSpPr/>
            <p:nvPr/>
          </p:nvSpPr>
          <p:spPr>
            <a:xfrm>
              <a:off x="7409904" y="4110252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1</a:t>
              </a:r>
            </a:p>
          </p:txBody>
        </p:sp>
        <p:sp>
          <p:nvSpPr>
            <p:cNvPr id="26" name="Oval 25"/>
            <p:cNvSpPr/>
            <p:nvPr/>
          </p:nvSpPr>
          <p:spPr>
            <a:xfrm>
              <a:off x="7431101" y="5455781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2</a:t>
              </a:r>
            </a:p>
          </p:txBody>
        </p:sp>
        <p:cxnSp>
          <p:nvCxnSpPr>
            <p:cNvPr id="28" name="Straight Arrow Connector 27"/>
            <p:cNvCxnSpPr>
              <a:stCxn id="25" idx="4"/>
            </p:cNvCxnSpPr>
            <p:nvPr/>
          </p:nvCxnSpPr>
          <p:spPr>
            <a:xfrm flipH="1">
              <a:off x="7866964" y="4842652"/>
              <a:ext cx="6237" cy="594094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7416000" y="6782275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3</a:t>
              </a: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flipH="1">
              <a:off x="7907811" y="6188181"/>
              <a:ext cx="6237" cy="594094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8769295" y="6782275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4</a:t>
              </a:r>
            </a:p>
          </p:txBody>
        </p:sp>
        <p:cxnSp>
          <p:nvCxnSpPr>
            <p:cNvPr id="33" name="Straight Arrow Connector 32"/>
            <p:cNvCxnSpPr>
              <a:endCxn id="32" idx="2"/>
            </p:cNvCxnSpPr>
            <p:nvPr/>
          </p:nvCxnSpPr>
          <p:spPr>
            <a:xfrm>
              <a:off x="8344495" y="7144846"/>
              <a:ext cx="424800" cy="3629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10120687" y="6772998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5</a:t>
              </a:r>
            </a:p>
          </p:txBody>
        </p:sp>
        <p:cxnSp>
          <p:nvCxnSpPr>
            <p:cNvPr id="36" name="Straight Arrow Connector 35"/>
            <p:cNvCxnSpPr>
              <a:stCxn id="32" idx="6"/>
            </p:cNvCxnSpPr>
            <p:nvPr/>
          </p:nvCxnSpPr>
          <p:spPr>
            <a:xfrm flipV="1">
              <a:off x="9695887" y="7144846"/>
              <a:ext cx="437471" cy="3629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endCxn id="42" idx="2"/>
            </p:cNvCxnSpPr>
            <p:nvPr/>
          </p:nvCxnSpPr>
          <p:spPr>
            <a:xfrm>
              <a:off x="11041006" y="7118501"/>
              <a:ext cx="398225" cy="9209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/>
            <p:cNvSpPr/>
            <p:nvPr/>
          </p:nvSpPr>
          <p:spPr>
            <a:xfrm>
              <a:off x="11439231" y="6761509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6</a:t>
              </a:r>
            </a:p>
          </p:txBody>
        </p:sp>
        <p:sp>
          <p:nvSpPr>
            <p:cNvPr id="43" name="Oval 42"/>
            <p:cNvSpPr/>
            <p:nvPr/>
          </p:nvSpPr>
          <p:spPr>
            <a:xfrm>
              <a:off x="11417542" y="5391700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7</a:t>
              </a: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V="1">
              <a:off x="11902527" y="6124100"/>
              <a:ext cx="0" cy="65085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/>
            <p:cNvSpPr/>
            <p:nvPr/>
          </p:nvSpPr>
          <p:spPr>
            <a:xfrm>
              <a:off x="11444388" y="4013809"/>
              <a:ext cx="926592" cy="73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75390" rtl="0"/>
              <a:r>
                <a:rPr lang="en-US" sz="1920" kern="1200" dirty="0">
                  <a:solidFill>
                    <a:prstClr val="white"/>
                  </a:solidFill>
                </a:rPr>
                <a:t>8</a:t>
              </a:r>
            </a:p>
          </p:txBody>
        </p:sp>
        <p:cxnSp>
          <p:nvCxnSpPr>
            <p:cNvPr id="46" name="Straight Arrow Connector 45"/>
            <p:cNvCxnSpPr/>
            <p:nvPr/>
          </p:nvCxnSpPr>
          <p:spPr>
            <a:xfrm flipV="1">
              <a:off x="11902527" y="4745317"/>
              <a:ext cx="0" cy="65085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8644511" y="4989443"/>
              <a:ext cx="2720360" cy="4862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defTabSz="975390" rtl="0"/>
              <a:r>
                <a:rPr lang="en-US" sz="2560" b="1" kern="1200" dirty="0">
                  <a:solidFill>
                    <a:prstClr val="black"/>
                  </a:solidFill>
                </a:rPr>
                <a:t>D=7, BFS in 7 steps</a:t>
              </a:r>
            </a:p>
          </p:txBody>
        </p:sp>
      </p:grp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209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Contributions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13" dirty="0"/>
              <a:t>Edge-centric scatter gather model</a:t>
            </a:r>
          </a:p>
          <a:p>
            <a:r>
              <a:rPr lang="en-US" sz="3413" b="1" dirty="0"/>
              <a:t>Streaming partitions</a:t>
            </a:r>
            <a:endParaRPr lang="en-US" sz="3413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5257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Streaming Partitions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4080" y="3166533"/>
            <a:ext cx="11216640" cy="505001"/>
          </a:xfrm>
        </p:spPr>
        <p:txBody>
          <a:bodyPr>
            <a:noAutofit/>
          </a:bodyPr>
          <a:lstStyle/>
          <a:p>
            <a:r>
              <a:rPr lang="en-US" sz="3413" dirty="0"/>
              <a:t>Problem: still have random access to vertex set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793512" y="3734540"/>
          <a:ext cx="746236" cy="36868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623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sp>
        <p:nvSpPr>
          <p:cNvPr id="9" name="Arc 8"/>
          <p:cNvSpPr/>
          <p:nvPr/>
        </p:nvSpPr>
        <p:spPr>
          <a:xfrm>
            <a:off x="6082728" y="4321381"/>
            <a:ext cx="2334189" cy="823740"/>
          </a:xfrm>
          <a:prstGeom prst="arc">
            <a:avLst>
              <a:gd name="adj1" fmla="val 16200000"/>
              <a:gd name="adj2" fmla="val 5484426"/>
            </a:avLst>
          </a:prstGeom>
          <a:ln w="508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0" name="Arc 9"/>
          <p:cNvSpPr/>
          <p:nvPr/>
        </p:nvSpPr>
        <p:spPr>
          <a:xfrm flipV="1">
            <a:off x="6082729" y="4667036"/>
            <a:ext cx="2471290" cy="1336640"/>
          </a:xfrm>
          <a:prstGeom prst="arc">
            <a:avLst>
              <a:gd name="adj1" fmla="val 16083468"/>
              <a:gd name="adj2" fmla="val 5885601"/>
            </a:avLst>
          </a:prstGeom>
          <a:ln w="508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1" name="Arc 10"/>
          <p:cNvSpPr/>
          <p:nvPr/>
        </p:nvSpPr>
        <p:spPr>
          <a:xfrm>
            <a:off x="5921385" y="4854005"/>
            <a:ext cx="2755956" cy="2150090"/>
          </a:xfrm>
          <a:prstGeom prst="arc">
            <a:avLst>
              <a:gd name="adj1" fmla="val 16200000"/>
              <a:gd name="adj2" fmla="val 5487296"/>
            </a:avLst>
          </a:prstGeom>
          <a:ln w="508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2" name="Arc 11"/>
          <p:cNvSpPr/>
          <p:nvPr/>
        </p:nvSpPr>
        <p:spPr>
          <a:xfrm flipV="1">
            <a:off x="5873075" y="6333896"/>
            <a:ext cx="2735085" cy="824650"/>
          </a:xfrm>
          <a:prstGeom prst="arc">
            <a:avLst>
              <a:gd name="adj1" fmla="val 16200000"/>
              <a:gd name="adj2" fmla="val 5280526"/>
            </a:avLst>
          </a:prstGeom>
          <a:ln w="508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3" name="Arc 12"/>
          <p:cNvSpPr/>
          <p:nvPr/>
        </p:nvSpPr>
        <p:spPr>
          <a:xfrm flipV="1">
            <a:off x="5921384" y="5440908"/>
            <a:ext cx="2674748" cy="780038"/>
          </a:xfrm>
          <a:prstGeom prst="arc">
            <a:avLst>
              <a:gd name="adj1" fmla="val 16200000"/>
              <a:gd name="adj2" fmla="val 4366640"/>
            </a:avLst>
          </a:prstGeom>
          <a:ln w="508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4" name="Arc 13"/>
          <p:cNvSpPr/>
          <p:nvPr/>
        </p:nvSpPr>
        <p:spPr>
          <a:xfrm>
            <a:off x="6385187" y="5562658"/>
            <a:ext cx="2168832" cy="1190134"/>
          </a:xfrm>
          <a:prstGeom prst="arc">
            <a:avLst>
              <a:gd name="adj1" fmla="val 16200000"/>
              <a:gd name="adj2" fmla="val 6421343"/>
            </a:avLst>
          </a:prstGeom>
          <a:ln w="508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894080" y="7681564"/>
            <a:ext cx="11216640" cy="505001"/>
          </a:xfrm>
          <a:prstGeom prst="rect">
            <a:avLst/>
          </a:prstGeom>
        </p:spPr>
        <p:txBody>
          <a:bodyPr vert="horz" lIns="97536" tIns="48768" rIns="97536" bIns="4876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13" dirty="0">
                <a:solidFill>
                  <a:prstClr val="black"/>
                </a:solidFill>
              </a:rPr>
              <a:t>Solution: partition the graph into streaming partitions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833" y="4938763"/>
            <a:ext cx="1607223" cy="131037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561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Streaming Partitions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13" dirty="0"/>
              <a:t>A streaming partition is</a:t>
            </a:r>
          </a:p>
          <a:p>
            <a:pPr lvl="1"/>
            <a:r>
              <a:rPr lang="en-US" sz="3413" dirty="0"/>
              <a:t>A subset of the vertices that fits in RAM</a:t>
            </a:r>
          </a:p>
          <a:p>
            <a:pPr lvl="1"/>
            <a:r>
              <a:rPr lang="en-US" sz="3413" dirty="0"/>
              <a:t>All edges whose source vertex is in that subset</a:t>
            </a:r>
          </a:p>
          <a:p>
            <a:pPr lvl="1"/>
            <a:r>
              <a:rPr lang="en-US" sz="3413" dirty="0"/>
              <a:t>No requirement on quality of the partition</a:t>
            </a:r>
            <a:endParaRPr lang="en-US" sz="2987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6499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642490" y="3666497"/>
          <a:ext cx="534281" cy="2048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281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1632584" y="6410960"/>
          <a:ext cx="534281" cy="2048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281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cxnSp>
        <p:nvCxnSpPr>
          <p:cNvPr id="8" name="Straight Connector 7"/>
          <p:cNvCxnSpPr/>
          <p:nvPr/>
        </p:nvCxnSpPr>
        <p:spPr>
          <a:xfrm>
            <a:off x="473970" y="6329464"/>
            <a:ext cx="12056860" cy="47006"/>
          </a:xfrm>
          <a:prstGeom prst="line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7162647" y="2394391"/>
          <a:ext cx="2598652" cy="4096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326"/>
                <a:gridCol w="129932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SOURCE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DEST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7168910" y="6438053"/>
          <a:ext cx="2598652" cy="2048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326"/>
                <a:gridCol w="129932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SOURCE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DEST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894080" y="1227670"/>
            <a:ext cx="11216640" cy="1413934"/>
          </a:xfrm>
        </p:spPr>
        <p:txBody>
          <a:bodyPr/>
          <a:lstStyle/>
          <a:p>
            <a:pPr algn="ctr"/>
            <a:r>
              <a:rPr lang="en-US" b="1" dirty="0" smtClean="0"/>
              <a:t>Partitioning the Graph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73971" y="2846078"/>
            <a:ext cx="3321935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Subset of vertices</a:t>
            </a:r>
          </a:p>
        </p:txBody>
      </p:sp>
    </p:spTree>
    <p:extLst>
      <p:ext uri="{BB962C8B-B14F-4D97-AF65-F5344CB8AC3E}">
        <p14:creationId xmlns:p14="http://schemas.microsoft.com/office/powerpoint/2010/main" val="1700057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Pre-processing Overhead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4081" y="2919030"/>
            <a:ext cx="11556103" cy="2187405"/>
          </a:xfrm>
        </p:spPr>
        <p:txBody>
          <a:bodyPr>
            <a:normAutofit/>
          </a:bodyPr>
          <a:lstStyle/>
          <a:p>
            <a:r>
              <a:rPr lang="en-US" sz="3733" dirty="0"/>
              <a:t>Low overhead for producing streaming partition</a:t>
            </a:r>
          </a:p>
          <a:p>
            <a:r>
              <a:rPr lang="en-US" sz="3733" b="1" dirty="0"/>
              <a:t>Strictly cheaper than sorting edges by source vertex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42628" y="5415880"/>
            <a:ext cx="1433661" cy="2738059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white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677653" y="5556898"/>
            <a:ext cx="963609" cy="11751"/>
          </a:xfrm>
          <a:prstGeom prst="straightConnector1">
            <a:avLst/>
          </a:prstGeom>
          <a:ln w="508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677652" y="5872225"/>
            <a:ext cx="963609" cy="1175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3677652" y="6248269"/>
            <a:ext cx="963609" cy="11751"/>
          </a:xfrm>
          <a:prstGeom prst="straightConnector1">
            <a:avLst/>
          </a:prstGeom>
          <a:ln w="508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677650" y="6624312"/>
            <a:ext cx="963609" cy="11751"/>
          </a:xfrm>
          <a:prstGeom prst="straightConnector1">
            <a:avLst/>
          </a:prstGeom>
          <a:ln w="508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677649" y="6976851"/>
            <a:ext cx="963609" cy="1175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3677648" y="7363667"/>
            <a:ext cx="963609" cy="1175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3677648" y="7738731"/>
            <a:ext cx="963609" cy="11751"/>
          </a:xfrm>
          <a:prstGeom prst="straightConnector1">
            <a:avLst/>
          </a:prstGeom>
          <a:ln w="508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942410" y="5227360"/>
            <a:ext cx="1186884" cy="1360237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white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8031517" y="6096000"/>
            <a:ext cx="963609" cy="11751"/>
          </a:xfrm>
          <a:prstGeom prst="straightConnector1">
            <a:avLst/>
          </a:prstGeom>
          <a:ln w="508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8031519" y="5415881"/>
            <a:ext cx="963609" cy="11751"/>
          </a:xfrm>
          <a:prstGeom prst="straightConnector1">
            <a:avLst/>
          </a:prstGeom>
          <a:ln w="508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8031518" y="5639157"/>
            <a:ext cx="963609" cy="11751"/>
          </a:xfrm>
          <a:prstGeom prst="straightConnector1">
            <a:avLst/>
          </a:prstGeom>
          <a:ln w="508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8031518" y="5862432"/>
            <a:ext cx="963609" cy="11751"/>
          </a:xfrm>
          <a:prstGeom prst="straightConnector1">
            <a:avLst/>
          </a:prstGeom>
          <a:ln w="508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7919882" y="6886752"/>
            <a:ext cx="1186884" cy="1360237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white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8031519" y="7098276"/>
            <a:ext cx="963609" cy="1175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8031519" y="7321552"/>
            <a:ext cx="963609" cy="1175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8031518" y="7544827"/>
            <a:ext cx="963609" cy="1175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3195849" y="5427633"/>
            <a:ext cx="0" cy="272630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Arrow 31"/>
          <p:cNvSpPr/>
          <p:nvPr/>
        </p:nvSpPr>
        <p:spPr>
          <a:xfrm>
            <a:off x="5334590" y="6261014"/>
            <a:ext cx="2126990" cy="83726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358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642490" y="3666497"/>
          <a:ext cx="534281" cy="2048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281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cxnSp>
        <p:nvCxnSpPr>
          <p:cNvPr id="3" name="Straight Arrow Connector 2"/>
          <p:cNvCxnSpPr/>
          <p:nvPr/>
        </p:nvCxnSpPr>
        <p:spPr>
          <a:xfrm flipH="1">
            <a:off x="7031327" y="2414913"/>
            <a:ext cx="3262" cy="381210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826" y="2887982"/>
            <a:ext cx="2210830" cy="16581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142" y="2406713"/>
            <a:ext cx="2033749" cy="1658124"/>
          </a:xfrm>
          <a:prstGeom prst="rect">
            <a:avLst/>
          </a:prstGeom>
        </p:spPr>
      </p:pic>
      <p:sp>
        <p:nvSpPr>
          <p:cNvPr id="11" name="Arc 10"/>
          <p:cNvSpPr/>
          <p:nvPr/>
        </p:nvSpPr>
        <p:spPr>
          <a:xfrm flipH="1">
            <a:off x="1359704" y="4366061"/>
            <a:ext cx="528810" cy="763837"/>
          </a:xfrm>
          <a:prstGeom prst="arc">
            <a:avLst>
              <a:gd name="adj1" fmla="val 15862936"/>
              <a:gd name="adj2" fmla="val 6655467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2" name="Arc 11"/>
          <p:cNvSpPr/>
          <p:nvPr/>
        </p:nvSpPr>
        <p:spPr>
          <a:xfrm>
            <a:off x="712794" y="4545867"/>
            <a:ext cx="2861447" cy="526723"/>
          </a:xfrm>
          <a:prstGeom prst="arc">
            <a:avLst>
              <a:gd name="adj1" fmla="val 6984734"/>
              <a:gd name="adj2" fmla="val 15420803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5" name="Arc 14"/>
          <p:cNvSpPr/>
          <p:nvPr/>
        </p:nvSpPr>
        <p:spPr>
          <a:xfrm flipV="1">
            <a:off x="807745" y="4773961"/>
            <a:ext cx="2019230" cy="567461"/>
          </a:xfrm>
          <a:prstGeom prst="arc">
            <a:avLst>
              <a:gd name="adj1" fmla="val 5530095"/>
              <a:gd name="adj2" fmla="val 17712848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894080" y="1227670"/>
            <a:ext cx="11216640" cy="1413934"/>
          </a:xfrm>
        </p:spPr>
        <p:txBody>
          <a:bodyPr/>
          <a:lstStyle/>
          <a:p>
            <a:pPr algn="ctr"/>
            <a:r>
              <a:rPr lang="en-US" b="1" dirty="0" smtClean="0"/>
              <a:t>Random Accesses for Free</a:t>
            </a:r>
            <a:endParaRPr lang="en-US" b="1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151035" y="2406713"/>
          <a:ext cx="2598652" cy="4096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326"/>
                <a:gridCol w="129932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SOURCE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DEST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2126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642490" y="3666497"/>
          <a:ext cx="534281" cy="2048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281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cxnSp>
        <p:nvCxnSpPr>
          <p:cNvPr id="3" name="Straight Arrow Connector 2"/>
          <p:cNvCxnSpPr/>
          <p:nvPr/>
        </p:nvCxnSpPr>
        <p:spPr>
          <a:xfrm flipH="1">
            <a:off x="6995447" y="2406713"/>
            <a:ext cx="4271" cy="387422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826" y="2887982"/>
            <a:ext cx="2210830" cy="16581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142" y="2406713"/>
            <a:ext cx="2033749" cy="1658124"/>
          </a:xfrm>
          <a:prstGeom prst="rect">
            <a:avLst/>
          </a:prstGeom>
        </p:spPr>
      </p:pic>
      <p:sp>
        <p:nvSpPr>
          <p:cNvPr id="11" name="Arc 10"/>
          <p:cNvSpPr/>
          <p:nvPr/>
        </p:nvSpPr>
        <p:spPr>
          <a:xfrm flipH="1">
            <a:off x="1359704" y="4366061"/>
            <a:ext cx="528810" cy="763837"/>
          </a:xfrm>
          <a:prstGeom prst="arc">
            <a:avLst>
              <a:gd name="adj1" fmla="val 15862936"/>
              <a:gd name="adj2" fmla="val 6655467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2" name="Arc 11"/>
          <p:cNvSpPr/>
          <p:nvPr/>
        </p:nvSpPr>
        <p:spPr>
          <a:xfrm>
            <a:off x="712794" y="4545867"/>
            <a:ext cx="2861447" cy="526723"/>
          </a:xfrm>
          <a:prstGeom prst="arc">
            <a:avLst>
              <a:gd name="adj1" fmla="val 6984734"/>
              <a:gd name="adj2" fmla="val 15420803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5" name="Arc 14"/>
          <p:cNvSpPr/>
          <p:nvPr/>
        </p:nvSpPr>
        <p:spPr>
          <a:xfrm flipV="1">
            <a:off x="807745" y="4773961"/>
            <a:ext cx="2019230" cy="567461"/>
          </a:xfrm>
          <a:prstGeom prst="arc">
            <a:avLst>
              <a:gd name="adj1" fmla="val 5530095"/>
              <a:gd name="adj2" fmla="val 17712848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894080" y="1227670"/>
            <a:ext cx="11216640" cy="1413934"/>
          </a:xfrm>
        </p:spPr>
        <p:txBody>
          <a:bodyPr/>
          <a:lstStyle/>
          <a:p>
            <a:pPr algn="ctr"/>
            <a:r>
              <a:rPr lang="en-US" b="1" dirty="0" smtClean="0"/>
              <a:t>Generalization</a:t>
            </a:r>
            <a:endParaRPr 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2417737" y="4818018"/>
            <a:ext cx="2349939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b="1" kern="1200" dirty="0">
                <a:solidFill>
                  <a:prstClr val="black"/>
                </a:solidFill>
              </a:rPr>
              <a:t>Fast storage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889452" y="4841273"/>
            <a:ext cx="2497543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b="1" kern="1200" dirty="0">
                <a:solidFill>
                  <a:prstClr val="black"/>
                </a:solidFill>
              </a:rPr>
              <a:t>Slow storage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43517" y="7080380"/>
            <a:ext cx="8202266" cy="61754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b="1" kern="1200" dirty="0">
                <a:solidFill>
                  <a:prstClr val="black"/>
                </a:solidFill>
              </a:rPr>
              <a:t>Applies to any two level memory hierarchy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7162647" y="2394391"/>
          <a:ext cx="2598652" cy="4096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326"/>
                <a:gridCol w="1299326"/>
              </a:tblGrid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SOURCE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DEST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7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8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  <a:tr h="40965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065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667916" cy="978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28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310" y="1607723"/>
            <a:ext cx="11216640" cy="1413934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/>
              <a:t>Generally Applicable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49" y="5463790"/>
            <a:ext cx="2157142" cy="17587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49" y="3451128"/>
            <a:ext cx="2210830" cy="16581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87172" y="4871465"/>
            <a:ext cx="910827" cy="814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4693" kern="1200" dirty="0">
                <a:solidFill>
                  <a:prstClr val="black"/>
                </a:solidFill>
              </a:rPr>
              <a:t>OR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919" y="3473229"/>
            <a:ext cx="2210830" cy="16581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34420" y="7243598"/>
            <a:ext cx="1018227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kern="1200" dirty="0">
                <a:solidFill>
                  <a:prstClr val="black"/>
                </a:solidFill>
              </a:rPr>
              <a:t>Disk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44524" y="4871466"/>
            <a:ext cx="910827" cy="814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4693" kern="1200" dirty="0">
                <a:solidFill>
                  <a:prstClr val="black"/>
                </a:solidFill>
              </a:rPr>
              <a:t>OR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83762" y="7362065"/>
            <a:ext cx="939681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kern="1200" dirty="0">
                <a:solidFill>
                  <a:prstClr val="black"/>
                </a:solidFill>
              </a:rPr>
              <a:t>SSD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707614" y="5292763"/>
            <a:ext cx="2983455" cy="0"/>
          </a:xfrm>
          <a:prstGeom prst="line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136401" y="5292763"/>
            <a:ext cx="2983455" cy="0"/>
          </a:xfrm>
          <a:prstGeom prst="line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2647" y="5612121"/>
            <a:ext cx="2210830" cy="1658124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>
            <a:off x="9413016" y="5285509"/>
            <a:ext cx="3277333" cy="7254"/>
          </a:xfrm>
          <a:prstGeom prst="line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438428" y="7362065"/>
            <a:ext cx="1159292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kern="1200" dirty="0">
                <a:solidFill>
                  <a:prstClr val="black"/>
                </a:solidFill>
              </a:rPr>
              <a:t>RAM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64316" y="2504207"/>
            <a:ext cx="1159292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kern="1200" dirty="0">
                <a:solidFill>
                  <a:prstClr val="black"/>
                </a:solidFill>
              </a:rPr>
              <a:t>RAM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26884" y="2418693"/>
            <a:ext cx="1159292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kern="1200" dirty="0">
                <a:solidFill>
                  <a:prstClr val="black"/>
                </a:solidFill>
              </a:rPr>
              <a:t>RAM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016" y="3472471"/>
            <a:ext cx="3220720" cy="161544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9971501" y="2468995"/>
            <a:ext cx="2339102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kern="1200" dirty="0">
                <a:solidFill>
                  <a:prstClr val="black"/>
                </a:solidFill>
              </a:rPr>
              <a:t>CPU Cache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7614" y="2468997"/>
            <a:ext cx="2983455" cy="5582489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136401" y="2468997"/>
            <a:ext cx="2983455" cy="5582489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9385697" y="2346357"/>
            <a:ext cx="3304652" cy="5652950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568" y="5679146"/>
            <a:ext cx="2631118" cy="1682919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559276" y="6712607"/>
            <a:ext cx="380354" cy="224221"/>
          </a:xfrm>
          <a:prstGeom prst="rect">
            <a:avLst/>
          </a:prstGeom>
          <a:solidFill>
            <a:schemeClr val="bg2"/>
          </a:solidFill>
          <a:ln w="50800"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770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Parallelism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840" dirty="0"/>
              <a:t>Simple Parallelism</a:t>
            </a:r>
          </a:p>
          <a:p>
            <a:r>
              <a:rPr lang="en-US" sz="3840" dirty="0"/>
              <a:t>State is stored in vertex</a:t>
            </a:r>
          </a:p>
          <a:p>
            <a:r>
              <a:rPr lang="en-US" sz="3840" dirty="0"/>
              <a:t>Streaming partitions have disjoint vertices</a:t>
            </a:r>
          </a:p>
          <a:p>
            <a:r>
              <a:rPr lang="en-US" sz="3840" dirty="0"/>
              <a:t>Can process streaming partitions in parallel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711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Gathering Updates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939687" y="4087138"/>
            <a:ext cx="745865" cy="1415229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198601" y="4220397"/>
            <a:ext cx="1645107" cy="1233849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3413" kern="1200" dirty="0">
              <a:solidFill>
                <a:prstClr val="black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76771" y="4670131"/>
            <a:ext cx="750644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051911" y="3589890"/>
            <a:ext cx="1213730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Edges</a:t>
            </a:r>
            <a:endParaRPr lang="en-US" sz="3413" kern="1200" baseline="-25000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95764" y="3471996"/>
            <a:ext cx="1602746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Vertices</a:t>
            </a:r>
            <a:endParaRPr lang="en-US" sz="3413" kern="1200" baseline="-25000" dirty="0">
              <a:solidFill>
                <a:prstClr val="black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4095844" y="4517134"/>
            <a:ext cx="493728" cy="458993"/>
          </a:xfrm>
          <a:prstGeom prst="ellipse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r>
              <a:rPr lang="en-US" sz="3413" kern="1200" dirty="0" err="1">
                <a:solidFill>
                  <a:prstClr val="black"/>
                </a:solidFill>
              </a:rPr>
              <a:t>X</a:t>
            </a:r>
            <a:endParaRPr lang="en-US" sz="3413" kern="1200" dirty="0">
              <a:solidFill>
                <a:prstClr val="black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21695" y="4318963"/>
            <a:ext cx="412292" cy="617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75390" rtl="0"/>
            <a:r>
              <a:rPr lang="en-US" sz="3413" kern="1200" dirty="0" err="1">
                <a:solidFill>
                  <a:prstClr val="black"/>
                </a:solidFill>
              </a:rPr>
              <a:t>X</a:t>
            </a:r>
            <a:endParaRPr lang="en-US" sz="3413" kern="1200" dirty="0">
              <a:solidFill>
                <a:prstClr val="black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64816" y="4318962"/>
            <a:ext cx="397865" cy="617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75390" rtl="0"/>
            <a:r>
              <a:rPr lang="en-US" sz="3413" kern="1200" dirty="0" err="1">
                <a:solidFill>
                  <a:prstClr val="black"/>
                </a:solidFill>
              </a:rPr>
              <a:t>Y</a:t>
            </a:r>
            <a:endParaRPr lang="en-US" sz="3413" kern="1200" dirty="0">
              <a:solidFill>
                <a:prstClr val="black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571913" y="5387619"/>
            <a:ext cx="745865" cy="1415229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184639" y="4691038"/>
            <a:ext cx="1602746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Vertices</a:t>
            </a:r>
            <a:endParaRPr lang="en-US" sz="3413" kern="1200" baseline="-25000" dirty="0">
              <a:solidFill>
                <a:prstClr val="black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9697982" y="5865736"/>
            <a:ext cx="493728" cy="458993"/>
          </a:xfrm>
          <a:prstGeom prst="ellipse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r>
              <a:rPr lang="en-US" sz="3413" kern="1200" dirty="0" err="1">
                <a:solidFill>
                  <a:prstClr val="black"/>
                </a:solidFill>
              </a:rPr>
              <a:t>Y</a:t>
            </a:r>
            <a:endParaRPr lang="en-US" sz="3413" kern="1200" dirty="0">
              <a:solidFill>
                <a:prstClr val="black"/>
              </a:solidFill>
            </a:endParaRPr>
          </a:p>
        </p:txBody>
      </p:sp>
      <p:sp>
        <p:nvSpPr>
          <p:cNvPr id="31" name="Right Arrow 30"/>
          <p:cNvSpPr/>
          <p:nvPr/>
        </p:nvSpPr>
        <p:spPr>
          <a:xfrm rot="1130120">
            <a:off x="4991141" y="5027807"/>
            <a:ext cx="4522832" cy="1080238"/>
          </a:xfrm>
          <a:prstGeom prst="rightArrow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292028" y="6132748"/>
            <a:ext cx="1576970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Shuffler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317845" y="6922746"/>
            <a:ext cx="9923358" cy="1142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Minimize random access for large number of partitions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Multi-round </a:t>
            </a:r>
            <a:r>
              <a:rPr lang="en-US" sz="3413" kern="1200" dirty="0" smtClean="0">
                <a:solidFill>
                  <a:prstClr val="black"/>
                </a:solidFill>
              </a:rPr>
              <a:t>copying </a:t>
            </a:r>
            <a:r>
              <a:rPr lang="en-US" sz="3413" kern="1200" dirty="0">
                <a:solidFill>
                  <a:prstClr val="black"/>
                </a:solidFill>
              </a:rPr>
              <a:t>akin to merge sort but cheaper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331035" y="2888670"/>
            <a:ext cx="2038187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Partition 1</a:t>
            </a:r>
            <a:endParaRPr lang="en-US" sz="3413" kern="1200" baseline="-25000" dirty="0">
              <a:solidFill>
                <a:prstClr val="black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963860" y="4062162"/>
            <a:ext cx="2480615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Partition 100</a:t>
            </a:r>
            <a:endParaRPr lang="en-US" sz="3413" kern="1200" baseline="-250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427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How to pick size of streaming partition?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determines the maximum size of a streaming partition?</a:t>
            </a:r>
          </a:p>
          <a:p>
            <a:pPr lvl="1"/>
            <a:r>
              <a:rPr lang="en-US" dirty="0" smtClean="0"/>
              <a:t>All vertices must fit in fast memory for random access</a:t>
            </a:r>
          </a:p>
          <a:p>
            <a:pPr lvl="1"/>
            <a:endParaRPr lang="en-US" dirty="0"/>
          </a:p>
          <a:p>
            <a:r>
              <a:rPr lang="en-US" dirty="0" smtClean="0"/>
              <a:t>What influences having as large of streaming partition as possible?</a:t>
            </a:r>
          </a:p>
          <a:p>
            <a:pPr lvl="1"/>
            <a:r>
              <a:rPr lang="en-US" dirty="0" smtClean="0"/>
              <a:t>Want edge and update lists large to get best sequential behavior</a:t>
            </a:r>
          </a:p>
          <a:p>
            <a:pPr lvl="1"/>
            <a:r>
              <a:rPr lang="en-US" dirty="0" smtClean="0"/>
              <a:t>As few streaming partitions as possible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542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Comparison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1" indent="0">
              <a:spcBef>
                <a:spcPts val="1067"/>
              </a:spcBef>
              <a:buNone/>
            </a:pPr>
            <a:r>
              <a:rPr lang="en-US" sz="3413" b="1" dirty="0" smtClean="0"/>
              <a:t>Different approaches </a:t>
            </a:r>
            <a:r>
              <a:rPr lang="en-US" sz="3413" b="1" dirty="0"/>
              <a:t>to </a:t>
            </a:r>
            <a:r>
              <a:rPr lang="en-US" sz="3413" b="1" dirty="0" smtClean="0"/>
              <a:t>meet same goal</a:t>
            </a:r>
          </a:p>
          <a:p>
            <a:pPr marL="243848" lvl="1">
              <a:spcBef>
                <a:spcPts val="1067"/>
              </a:spcBef>
            </a:pPr>
            <a:r>
              <a:rPr lang="en-US" sz="3413" b="1" dirty="0" smtClean="0"/>
              <a:t>Each has portion of graph in memory</a:t>
            </a:r>
          </a:p>
          <a:p>
            <a:pPr marL="243848" lvl="1">
              <a:spcBef>
                <a:spcPts val="1067"/>
              </a:spcBef>
            </a:pPr>
            <a:r>
              <a:rPr lang="en-US" sz="3413" b="1" dirty="0" smtClean="0"/>
              <a:t>Each tries to access edges sequentially</a:t>
            </a:r>
          </a:p>
          <a:p>
            <a:pPr marL="243848" lvl="1">
              <a:spcBef>
                <a:spcPts val="1067"/>
              </a:spcBef>
            </a:pPr>
            <a:endParaRPr lang="en-US" sz="3413" dirty="0"/>
          </a:p>
          <a:p>
            <a:r>
              <a:rPr lang="en-US" sz="3413" dirty="0" err="1"/>
              <a:t>Graphchi</a:t>
            </a:r>
            <a:r>
              <a:rPr lang="en-US" sz="3413" dirty="0"/>
              <a:t> uses “shards”</a:t>
            </a:r>
          </a:p>
          <a:p>
            <a:pPr lvl="1"/>
            <a:r>
              <a:rPr lang="en-US" sz="3413" dirty="0"/>
              <a:t>Partitions edges into </a:t>
            </a:r>
            <a:r>
              <a:rPr lang="en-US" sz="3413" b="1" dirty="0">
                <a:solidFill>
                  <a:schemeClr val="bg1"/>
                </a:solidFill>
              </a:rPr>
              <a:t>sorted</a:t>
            </a:r>
            <a:r>
              <a:rPr lang="en-US" sz="3413" dirty="0">
                <a:solidFill>
                  <a:schemeClr val="bg1"/>
                </a:solidFill>
              </a:rPr>
              <a:t> </a:t>
            </a:r>
            <a:r>
              <a:rPr lang="en-US" sz="3413" dirty="0" smtClean="0"/>
              <a:t>shards</a:t>
            </a:r>
          </a:p>
          <a:p>
            <a:pPr lvl="1"/>
            <a:endParaRPr lang="en-US" sz="3413" dirty="0"/>
          </a:p>
          <a:p>
            <a:r>
              <a:rPr lang="en-US" sz="3413" dirty="0"/>
              <a:t>X-Stream uses sequential scans </a:t>
            </a:r>
          </a:p>
          <a:p>
            <a:pPr lvl="1"/>
            <a:r>
              <a:rPr lang="en-US" sz="3413" dirty="0"/>
              <a:t>Partitions edges into </a:t>
            </a:r>
            <a:r>
              <a:rPr lang="en-US" sz="3413" b="1" dirty="0">
                <a:solidFill>
                  <a:schemeClr val="bg1"/>
                </a:solidFill>
              </a:rPr>
              <a:t>unsorted</a:t>
            </a:r>
            <a:r>
              <a:rPr lang="en-US" sz="3413" dirty="0"/>
              <a:t> streaming partitions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623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62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95" y="0"/>
            <a:ext cx="12722962" cy="983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3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X-Stream can solve a variety of problems</a:t>
            </a:r>
          </a:p>
          <a:p>
            <a:pPr marL="0" indent="0">
              <a:buNone/>
            </a:pPr>
            <a:r>
              <a:rPr lang="en-US" dirty="0"/>
              <a:t>BFS, SSSP, Weakly connected components, Strongly </a:t>
            </a:r>
            <a:r>
              <a:rPr lang="en-US" dirty="0" smtClean="0"/>
              <a:t>connected components</a:t>
            </a:r>
            <a:r>
              <a:rPr lang="en-US" dirty="0"/>
              <a:t>, Maximal independent sets, Minimum cost spanning trees, </a:t>
            </a:r>
            <a:r>
              <a:rPr lang="en-US" dirty="0" smtClean="0"/>
              <a:t>Belief propagation</a:t>
            </a:r>
            <a:r>
              <a:rPr lang="en-US" dirty="0"/>
              <a:t>, Alternating least squares, </a:t>
            </a:r>
            <a:r>
              <a:rPr lang="en-US" dirty="0" err="1" smtClean="0"/>
              <a:t>Pagerank</a:t>
            </a:r>
            <a:r>
              <a:rPr lang="en-US" dirty="0" smtClean="0"/>
              <a:t>, </a:t>
            </a:r>
            <a:r>
              <a:rPr lang="en-US" dirty="0" err="1" smtClean="0"/>
              <a:t>Betweenness</a:t>
            </a:r>
            <a:r>
              <a:rPr lang="en-US" dirty="0" smtClean="0"/>
              <a:t> centrality, Triangle </a:t>
            </a:r>
            <a:r>
              <a:rPr lang="en-US" dirty="0"/>
              <a:t>counting, </a:t>
            </a:r>
            <a:r>
              <a:rPr lang="en-US" dirty="0" smtClean="0"/>
              <a:t>Approximate neighborhood </a:t>
            </a:r>
            <a:r>
              <a:rPr lang="en-US" dirty="0"/>
              <a:t>function, </a:t>
            </a:r>
            <a:r>
              <a:rPr lang="en-US" dirty="0" smtClean="0"/>
              <a:t>Conductance, K-Cores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Q. Average distance between people on a social network ?</a:t>
            </a:r>
          </a:p>
          <a:p>
            <a:pPr marL="0" indent="0">
              <a:buNone/>
            </a:pPr>
            <a:r>
              <a:rPr lang="en-US" dirty="0" smtClean="0"/>
              <a:t>A. Use approximate neighborhood function.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151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743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7782"/>
            <a:ext cx="13004800" cy="1004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72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4966"/>
            <a:ext cx="13379116" cy="1033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09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37" y="96253"/>
            <a:ext cx="12876463" cy="994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090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860421" cy="993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295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789"/>
            <a:ext cx="12796253" cy="988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888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7782"/>
            <a:ext cx="13249520" cy="1023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517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5" y="-61009"/>
            <a:ext cx="12971142" cy="10023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838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X-Stream Main </a:t>
            </a:r>
            <a:r>
              <a:rPr lang="en-US" dirty="0"/>
              <a:t>M</a:t>
            </a:r>
            <a:r>
              <a:rPr lang="en-US" dirty="0" smtClean="0"/>
              <a:t>emory Performance</a:t>
            </a:r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/>
          </p:nvPr>
        </p:nvGraphicFramePr>
        <p:xfrm>
          <a:off x="329037" y="2564494"/>
          <a:ext cx="12397648" cy="5598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19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No Specialized Graph Optimizations </a:t>
            </a:r>
            <a:br>
              <a:rPr lang="en-US" dirty="0" smtClean="0"/>
            </a:br>
            <a:r>
              <a:rPr lang="en-US" dirty="0" smtClean="0"/>
              <a:t>(e.g., inverted edge list)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" y="2432440"/>
            <a:ext cx="10724733" cy="68976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306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Baseline to </a:t>
            </a:r>
            <a:r>
              <a:rPr lang="en-US" b="1" dirty="0" err="1" smtClean="0"/>
              <a:t>Graphchi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13" dirty="0"/>
              <a:t>Replicated OSDI 2012 experiments on our SSD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4205525" y="5281897"/>
            <a:ext cx="2454658" cy="1925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84396" y="4931681"/>
            <a:ext cx="2204123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Input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0321" y="4573351"/>
            <a:ext cx="2606355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Create shards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39750" y="4913534"/>
            <a:ext cx="2204123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Shards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408657" y="5224730"/>
            <a:ext cx="2232197" cy="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199267" y="4515835"/>
            <a:ext cx="2746842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Run Algorithm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955783" y="4879395"/>
            <a:ext cx="1584905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Answer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39749" y="7178039"/>
            <a:ext cx="2204123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Input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8391740" y="7474905"/>
            <a:ext cx="2341388" cy="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28355" y="6711697"/>
            <a:ext cx="2746842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Run Algorithm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905862" y="7156617"/>
            <a:ext cx="1584905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Answer</a:t>
            </a:r>
          </a:p>
        </p:txBody>
      </p:sp>
      <p:cxnSp>
        <p:nvCxnSpPr>
          <p:cNvPr id="23" name="Straight Connector 22"/>
          <p:cNvCxnSpPr/>
          <p:nvPr/>
        </p:nvCxnSpPr>
        <p:spPr>
          <a:xfrm flipV="1">
            <a:off x="548612" y="6057750"/>
            <a:ext cx="11907579" cy="16877"/>
          </a:xfrm>
          <a:prstGeom prst="line">
            <a:avLst/>
          </a:prstGeom>
          <a:ln w="1016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61775" y="4880702"/>
            <a:ext cx="2027414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b="1" kern="1200" dirty="0" err="1">
                <a:solidFill>
                  <a:prstClr val="black"/>
                </a:solidFill>
              </a:rPr>
              <a:t>Graphchi</a:t>
            </a:r>
            <a:endParaRPr lang="en-US" sz="3840" b="1" kern="1200" dirty="0">
              <a:solidFill>
                <a:prstClr val="black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34950" y="6472413"/>
            <a:ext cx="2057166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b="1" kern="1200" dirty="0">
                <a:solidFill>
                  <a:prstClr val="black"/>
                </a:solidFill>
              </a:rPr>
              <a:t>X-Stream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24713" y="4375076"/>
            <a:ext cx="5631477" cy="3624231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548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>
            <a:graphicFrameLocks/>
          </p:cNvGraphicFramePr>
          <p:nvPr>
            <p:extLst/>
          </p:nvPr>
        </p:nvGraphicFramePr>
        <p:xfrm>
          <a:off x="358754" y="2808363"/>
          <a:ext cx="11751967" cy="5190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X-Stream Speedup over </a:t>
            </a:r>
            <a:r>
              <a:rPr lang="en-US" b="1" dirty="0" err="1" smtClean="0"/>
              <a:t>Graphchi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249295" y="3165088"/>
            <a:ext cx="11211" cy="4103238"/>
          </a:xfrm>
          <a:prstGeom prst="line">
            <a:avLst/>
          </a:prstGeom>
          <a:ln w="50800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139612" y="5100247"/>
            <a:ext cx="3837910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Mean Speedup = 2.3</a:t>
            </a:r>
          </a:p>
        </p:txBody>
      </p:sp>
    </p:spTree>
    <p:extLst>
      <p:ext uri="{BB962C8B-B14F-4D97-AF65-F5344CB8AC3E}">
        <p14:creationId xmlns:p14="http://schemas.microsoft.com/office/powerpoint/2010/main" val="878898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Baseline to </a:t>
            </a:r>
            <a:r>
              <a:rPr lang="en-US" b="1" dirty="0" err="1" smtClean="0"/>
              <a:t>Graphchi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13" dirty="0"/>
              <a:t>Replicated OSDI 2012 experiments on our SSD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4205525" y="5281897"/>
            <a:ext cx="2454658" cy="1925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84396" y="4931681"/>
            <a:ext cx="2204123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Input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0321" y="4573351"/>
            <a:ext cx="2606355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Create shards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39750" y="4913534"/>
            <a:ext cx="2204123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Shards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408657" y="5224730"/>
            <a:ext cx="2232197" cy="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199267" y="4515835"/>
            <a:ext cx="2746842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Run Algorithm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955783" y="4879395"/>
            <a:ext cx="1584905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Answer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39749" y="7178039"/>
            <a:ext cx="2204123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Input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8391740" y="7474905"/>
            <a:ext cx="2341388" cy="1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28355" y="6711697"/>
            <a:ext cx="2746842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Run Algorithm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905862" y="7156617"/>
            <a:ext cx="1584905" cy="61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Answer</a:t>
            </a:r>
          </a:p>
        </p:txBody>
      </p:sp>
      <p:cxnSp>
        <p:nvCxnSpPr>
          <p:cNvPr id="23" name="Straight Connector 22"/>
          <p:cNvCxnSpPr/>
          <p:nvPr/>
        </p:nvCxnSpPr>
        <p:spPr>
          <a:xfrm flipV="1">
            <a:off x="548612" y="6057750"/>
            <a:ext cx="11907579" cy="16877"/>
          </a:xfrm>
          <a:prstGeom prst="line">
            <a:avLst/>
          </a:prstGeom>
          <a:ln w="1016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61775" y="4880702"/>
            <a:ext cx="2027414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b="1" kern="1200" dirty="0" err="1">
                <a:solidFill>
                  <a:prstClr val="black"/>
                </a:solidFill>
              </a:rPr>
              <a:t>Graphchi</a:t>
            </a:r>
            <a:endParaRPr lang="en-US" sz="3840" b="1" kern="1200" dirty="0">
              <a:solidFill>
                <a:prstClr val="black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34950" y="6472413"/>
            <a:ext cx="2057166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840" b="1" kern="1200" dirty="0">
                <a:solidFill>
                  <a:prstClr val="black"/>
                </a:solidFill>
              </a:rPr>
              <a:t>X-Stream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53736" y="4375076"/>
            <a:ext cx="9602454" cy="3624231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807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7783"/>
            <a:ext cx="12737432" cy="984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075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/>
          <p:cNvGraphicFramePr>
            <a:graphicFrameLocks/>
          </p:cNvGraphicFramePr>
          <p:nvPr>
            <p:extLst/>
          </p:nvPr>
        </p:nvGraphicFramePr>
        <p:xfrm>
          <a:off x="0" y="2895484"/>
          <a:ext cx="11104529" cy="51038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X-Stream Speedup over </a:t>
            </a:r>
            <a:r>
              <a:rPr lang="en-US" b="1" dirty="0" err="1"/>
              <a:t>Graphchi</a:t>
            </a:r>
            <a:r>
              <a:rPr lang="en-US" b="1" dirty="0"/>
              <a:t> ( + </a:t>
            </a:r>
            <a:r>
              <a:rPr lang="en-US" b="1" dirty="0" err="1"/>
              <a:t>sharding</a:t>
            </a:r>
            <a:r>
              <a:rPr lang="en-US" b="1" dirty="0"/>
              <a:t>)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824146" y="3022601"/>
            <a:ext cx="11210" cy="4226560"/>
          </a:xfrm>
          <a:prstGeom prst="line">
            <a:avLst/>
          </a:prstGeom>
          <a:ln w="50800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0017316" y="3836650"/>
            <a:ext cx="2967479" cy="166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Mean Speedup </a:t>
            </a:r>
          </a:p>
          <a:p>
            <a:pPr algn="l" defTabSz="975390" rtl="0"/>
            <a:r>
              <a:rPr lang="en-US" sz="3413" kern="1200" dirty="0" err="1">
                <a:solidFill>
                  <a:prstClr val="black"/>
                </a:solidFill>
              </a:rPr>
              <a:t>Prev</a:t>
            </a:r>
            <a:r>
              <a:rPr lang="en-US" sz="3413" kern="1200" dirty="0">
                <a:solidFill>
                  <a:prstClr val="black"/>
                </a:solidFill>
              </a:rPr>
              <a:t> = 2.3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Now = 3.7</a:t>
            </a:r>
          </a:p>
        </p:txBody>
      </p:sp>
    </p:spTree>
    <p:extLst>
      <p:ext uri="{BB962C8B-B14F-4D97-AF65-F5344CB8AC3E}">
        <p14:creationId xmlns:p14="http://schemas.microsoft.com/office/powerpoint/2010/main" val="1699192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>
            <a:graphicFrameLocks/>
          </p:cNvGraphicFramePr>
          <p:nvPr>
            <p:extLst/>
          </p:nvPr>
        </p:nvGraphicFramePr>
        <p:xfrm>
          <a:off x="1539539" y="2825467"/>
          <a:ext cx="9992658" cy="47240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Preprocessing Impact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184640" y="7469684"/>
            <a:ext cx="2926080" cy="389467"/>
          </a:xfrm>
        </p:spPr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102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Sequential Access Bandwidth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13" dirty="0" err="1">
                <a:solidFill>
                  <a:srgbClr val="C00000"/>
                </a:solidFill>
              </a:rPr>
              <a:t>Graphchi</a:t>
            </a:r>
            <a:r>
              <a:rPr lang="en-US" sz="3413" dirty="0">
                <a:solidFill>
                  <a:srgbClr val="C00000"/>
                </a:solidFill>
              </a:rPr>
              <a:t> </a:t>
            </a:r>
            <a:r>
              <a:rPr lang="en-US" sz="3413" dirty="0" smtClean="0">
                <a:solidFill>
                  <a:srgbClr val="C00000"/>
                </a:solidFill>
              </a:rPr>
              <a:t>shard: What must fit in memory?</a:t>
            </a:r>
            <a:endParaRPr lang="en-US" sz="3413" dirty="0">
              <a:solidFill>
                <a:srgbClr val="C00000"/>
              </a:solidFill>
            </a:endParaRPr>
          </a:p>
          <a:p>
            <a:pPr lvl="1"/>
            <a:r>
              <a:rPr lang="en-US" sz="3413" dirty="0"/>
              <a:t>All vertices and edges must fit in </a:t>
            </a:r>
            <a:r>
              <a:rPr lang="en-US" sz="3413" dirty="0" smtClean="0"/>
              <a:t>memory</a:t>
            </a:r>
          </a:p>
          <a:p>
            <a:pPr lvl="1"/>
            <a:endParaRPr lang="en-US" sz="3413" dirty="0"/>
          </a:p>
          <a:p>
            <a:r>
              <a:rPr lang="en-US" sz="3413" dirty="0"/>
              <a:t>X-Stream </a:t>
            </a:r>
            <a:r>
              <a:rPr lang="en-US" sz="3413" dirty="0" smtClean="0"/>
              <a:t>partition: What must fit in memory?</a:t>
            </a:r>
            <a:endParaRPr lang="en-US" sz="3413" dirty="0"/>
          </a:p>
          <a:p>
            <a:pPr lvl="1"/>
            <a:r>
              <a:rPr lang="en-US" sz="3413" dirty="0"/>
              <a:t>Only vertices must fit in </a:t>
            </a:r>
            <a:r>
              <a:rPr lang="en-US" sz="3413" dirty="0" smtClean="0"/>
              <a:t>memory</a:t>
            </a:r>
          </a:p>
          <a:p>
            <a:pPr lvl="1"/>
            <a:endParaRPr lang="en-US" sz="3413" dirty="0"/>
          </a:p>
          <a:p>
            <a:r>
              <a:rPr lang="en-US" sz="3413" dirty="0" smtClean="0"/>
              <a:t>Implication?</a:t>
            </a:r>
          </a:p>
          <a:p>
            <a:r>
              <a:rPr lang="en-US" sz="3413" dirty="0" smtClean="0"/>
              <a:t>More </a:t>
            </a:r>
            <a:r>
              <a:rPr lang="en-US" sz="3413" dirty="0" err="1"/>
              <a:t>Graphchi</a:t>
            </a:r>
            <a:r>
              <a:rPr lang="en-US" sz="3413" dirty="0"/>
              <a:t> shards than X-Stream partitions</a:t>
            </a:r>
          </a:p>
          <a:p>
            <a:r>
              <a:rPr lang="en-US" sz="3413" dirty="0"/>
              <a:t>Makes access more random for </a:t>
            </a:r>
            <a:r>
              <a:rPr lang="en-US" sz="3413" dirty="0" err="1"/>
              <a:t>Graphchi</a:t>
            </a:r>
            <a:endParaRPr lang="en-US" sz="3413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84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Disk Transfers (</a:t>
            </a:r>
            <a:r>
              <a:rPr lang="en-US" b="1" dirty="0" err="1" smtClean="0"/>
              <a:t>Pagerank</a:t>
            </a:r>
            <a:r>
              <a:rPr lang="en-US" b="1" dirty="0" smtClean="0"/>
              <a:t> on Twitter)</a:t>
            </a:r>
            <a:endParaRPr lang="en-US" b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97892" y="3022601"/>
          <a:ext cx="10049054" cy="2910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0068"/>
                <a:gridCol w="2911149"/>
                <a:gridCol w="4007837"/>
              </a:tblGrid>
              <a:tr h="758388">
                <a:tc>
                  <a:txBody>
                    <a:bodyPr/>
                    <a:lstStyle/>
                    <a:p>
                      <a:r>
                        <a:rPr lang="en-US" sz="3800" dirty="0" smtClean="0"/>
                        <a:t>Metric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800" dirty="0" smtClean="0"/>
                        <a:t>X-Stream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800" dirty="0" err="1" smtClean="0"/>
                        <a:t>Graphchi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</a:tr>
              <a:tr h="682752">
                <a:tc>
                  <a:txBody>
                    <a:bodyPr/>
                    <a:lstStyle/>
                    <a:p>
                      <a:r>
                        <a:rPr lang="en-US" sz="3800" dirty="0" smtClean="0"/>
                        <a:t>Data</a:t>
                      </a:r>
                      <a:r>
                        <a:rPr lang="en-US" sz="3800" baseline="0" dirty="0" smtClean="0"/>
                        <a:t> moved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3800" dirty="0" smtClean="0"/>
                        <a:t>224 GB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3800" baseline="0" dirty="0" smtClean="0"/>
                        <a:t>322 GB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</a:tr>
              <a:tr h="682752">
                <a:tc>
                  <a:txBody>
                    <a:bodyPr/>
                    <a:lstStyle/>
                    <a:p>
                      <a:r>
                        <a:rPr lang="en-US" sz="3800" dirty="0" smtClean="0"/>
                        <a:t>Time taken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3800" dirty="0" smtClean="0"/>
                        <a:t>398 seconds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3800" dirty="0" smtClean="0"/>
                        <a:t>2613 seconds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</a:tr>
              <a:tr h="786381">
                <a:tc>
                  <a:txBody>
                    <a:bodyPr/>
                    <a:lstStyle/>
                    <a:p>
                      <a:r>
                        <a:rPr lang="en-US" sz="3800" dirty="0" smtClean="0"/>
                        <a:t>Transfer</a:t>
                      </a:r>
                      <a:r>
                        <a:rPr lang="en-US" sz="3800" baseline="0" dirty="0" smtClean="0"/>
                        <a:t> rate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3800" baseline="0" dirty="0" smtClean="0"/>
                        <a:t>578 </a:t>
                      </a:r>
                      <a:r>
                        <a:rPr lang="en-US" sz="3800" dirty="0" smtClean="0"/>
                        <a:t>MB/s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r>
                        <a:rPr lang="en-US" sz="3800" baseline="0" dirty="0" smtClean="0"/>
                        <a:t> 126 MB/s</a:t>
                      </a:r>
                      <a:endParaRPr lang="en-US" sz="3800" dirty="0"/>
                    </a:p>
                  </a:txBody>
                  <a:tcPr marL="97536" marR="97536" marT="48768" marB="48768"/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59858" y="6262898"/>
            <a:ext cx="11475577" cy="1142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b="1" kern="1200" dirty="0">
                <a:solidFill>
                  <a:prstClr val="black"/>
                </a:solidFill>
              </a:rPr>
              <a:t>SSD can sustain reads = 667 MB/s, writes = 576 MB/s</a:t>
            </a:r>
          </a:p>
          <a:p>
            <a:pPr algn="l" defTabSz="975390" rtl="0"/>
            <a:r>
              <a:rPr lang="en-US" sz="3413" b="1" u="sng" kern="1200" dirty="0">
                <a:solidFill>
                  <a:prstClr val="black"/>
                </a:solidFill>
              </a:rPr>
              <a:t>X-Stream uses all available bandwidth from the storage device</a:t>
            </a:r>
          </a:p>
        </p:txBody>
      </p:sp>
    </p:spTree>
    <p:extLst>
      <p:ext uri="{BB962C8B-B14F-4D97-AF65-F5344CB8AC3E}">
        <p14:creationId xmlns:p14="http://schemas.microsoft.com/office/powerpoint/2010/main" val="1659690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2468" y="1364827"/>
            <a:ext cx="11216640" cy="1413934"/>
          </a:xfrm>
        </p:spPr>
        <p:txBody>
          <a:bodyPr/>
          <a:lstStyle/>
          <a:p>
            <a:pPr algn="ctr"/>
            <a:r>
              <a:rPr lang="en-US" b="1" dirty="0" smtClean="0"/>
              <a:t>Scaling up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/>
          </p:nvPr>
        </p:nvGraphicFramePr>
        <p:xfrm>
          <a:off x="446551" y="2510571"/>
          <a:ext cx="11504413" cy="5488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Rectangle 12"/>
          <p:cNvSpPr/>
          <p:nvPr/>
        </p:nvSpPr>
        <p:spPr>
          <a:xfrm>
            <a:off x="2157742" y="5806568"/>
            <a:ext cx="2693823" cy="511069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159016" y="4420917"/>
            <a:ext cx="6415417" cy="1896719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159018" y="3377779"/>
            <a:ext cx="9315629" cy="2939857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157741" y="5760372"/>
            <a:ext cx="1572866" cy="453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2347" kern="1200" dirty="0">
                <a:solidFill>
                  <a:prstClr val="black"/>
                </a:solidFill>
              </a:rPr>
              <a:t>16 GB RAM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89390" y="5569082"/>
            <a:ext cx="1590500" cy="453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2347" kern="1200" dirty="0">
                <a:solidFill>
                  <a:prstClr val="black"/>
                </a:solidFill>
              </a:rPr>
              <a:t>400 GB SSD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491684" y="5177013"/>
            <a:ext cx="1289135" cy="453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2347" kern="1200" dirty="0">
                <a:solidFill>
                  <a:prstClr val="black"/>
                </a:solidFill>
              </a:rPr>
              <a:t>6 TB Disk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9966611" y="3377779"/>
            <a:ext cx="1461932" cy="98577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157742" y="4658385"/>
            <a:ext cx="3957815" cy="453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2347" kern="1200" dirty="0">
                <a:solidFill>
                  <a:srgbClr val="FF0000"/>
                </a:solidFill>
              </a:rPr>
              <a:t>8 Million V, 128 Million E, 8 sec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3325918" y="5119614"/>
            <a:ext cx="1525647" cy="66849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819415" y="3467330"/>
            <a:ext cx="4207883" cy="453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2347" kern="1200" dirty="0">
                <a:solidFill>
                  <a:srgbClr val="FF0000"/>
                </a:solidFill>
              </a:rPr>
              <a:t>256 Million V, 4 Billion E, 33 </a:t>
            </a:r>
            <a:r>
              <a:rPr lang="en-US" sz="2347" kern="1200" dirty="0" err="1">
                <a:solidFill>
                  <a:srgbClr val="FF0000"/>
                </a:solidFill>
              </a:rPr>
              <a:t>mins</a:t>
            </a:r>
            <a:endParaRPr lang="en-US" sz="2347" kern="1200" dirty="0">
              <a:solidFill>
                <a:srgbClr val="FF0000"/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7569696" y="3871754"/>
            <a:ext cx="883424" cy="44758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8574433" y="4356276"/>
            <a:ext cx="3004027" cy="81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2347" kern="1200" dirty="0">
                <a:solidFill>
                  <a:srgbClr val="FF0000"/>
                </a:solidFill>
              </a:rPr>
              <a:t>4 Billion V, 64 Billion E, </a:t>
            </a:r>
          </a:p>
          <a:p>
            <a:pPr algn="l" defTabSz="975390" rtl="0"/>
            <a:r>
              <a:rPr lang="en-US" sz="2347" kern="1200" dirty="0">
                <a:solidFill>
                  <a:srgbClr val="FF0000"/>
                </a:solidFill>
              </a:rPr>
              <a:t>26 hours</a:t>
            </a:r>
          </a:p>
        </p:txBody>
      </p:sp>
    </p:spTree>
    <p:extLst>
      <p:ext uri="{BB962C8B-B14F-4D97-AF65-F5344CB8AC3E}">
        <p14:creationId xmlns:p14="http://schemas.microsoft.com/office/powerpoint/2010/main" val="363510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79" y="-36216"/>
            <a:ext cx="13105142" cy="1012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68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Conclusion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484" y="2722823"/>
            <a:ext cx="2859481" cy="28594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35" y="2951248"/>
            <a:ext cx="2502742" cy="240263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3984339" y="4015189"/>
            <a:ext cx="4912329" cy="6879"/>
          </a:xfrm>
          <a:prstGeom prst="straightConnector1">
            <a:avLst/>
          </a:prstGeom>
          <a:ln w="152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63067" y="6475756"/>
            <a:ext cx="2020938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Big graphs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45764" y="3207015"/>
            <a:ext cx="1847814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b="1" kern="1200" dirty="0">
                <a:solidFill>
                  <a:prstClr val="black"/>
                </a:solidFill>
              </a:rPr>
              <a:t>X-Stream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896667" y="5851798"/>
            <a:ext cx="3536609" cy="1142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Good Performance</a:t>
            </a:r>
          </a:p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RAM, SSD, Disk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96319" y="4398979"/>
            <a:ext cx="4375172" cy="2718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75390" rtl="0"/>
            <a:r>
              <a:rPr lang="en-US" sz="3413" kern="1200" dirty="0">
                <a:solidFill>
                  <a:prstClr val="black"/>
                </a:solidFill>
              </a:rPr>
              <a:t>Edge-centric processing</a:t>
            </a:r>
          </a:p>
          <a:p>
            <a:pPr defTabSz="975390" rtl="0"/>
            <a:r>
              <a:rPr lang="en-US" sz="3413" kern="1200" dirty="0">
                <a:solidFill>
                  <a:prstClr val="black"/>
                </a:solidFill>
              </a:rPr>
              <a:t>+</a:t>
            </a:r>
          </a:p>
          <a:p>
            <a:pPr defTabSz="975390" rtl="0"/>
            <a:r>
              <a:rPr lang="en-US" sz="3413" kern="1200" dirty="0">
                <a:solidFill>
                  <a:prstClr val="black"/>
                </a:solidFill>
              </a:rPr>
              <a:t>Streaming Partitions</a:t>
            </a:r>
          </a:p>
          <a:p>
            <a:pPr defTabSz="975390" rtl="0"/>
            <a:r>
              <a:rPr lang="en-US" sz="3413" kern="1200" dirty="0">
                <a:solidFill>
                  <a:prstClr val="black"/>
                </a:solidFill>
              </a:rPr>
              <a:t> = </a:t>
            </a:r>
          </a:p>
          <a:p>
            <a:pPr defTabSz="975390" rtl="0"/>
            <a:r>
              <a:rPr lang="en-US" sz="3413" kern="1200" dirty="0">
                <a:solidFill>
                  <a:prstClr val="black"/>
                </a:solidFill>
              </a:rPr>
              <a:t>Sequential Access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38723" y="7433487"/>
            <a:ext cx="8094588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75390" rtl="0"/>
            <a:r>
              <a:rPr lang="en-US" sz="3413" kern="1200" dirty="0">
                <a:solidFill>
                  <a:prstClr val="black"/>
                </a:solidFill>
              </a:rPr>
              <a:t>Download from http://labos.epfl.ch/xstream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39" y="4416127"/>
            <a:ext cx="4373158" cy="2690551"/>
          </a:xfrm>
          <a:prstGeom prst="rect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975390" rtl="0"/>
            <a:endParaRPr lang="en-US" sz="1920" kern="12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793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689" dirty="0"/>
              <a:t>CS 736: Advanced </a:t>
            </a:r>
            <a:br>
              <a:rPr lang="en-US" sz="5689" dirty="0"/>
            </a:br>
            <a:r>
              <a:rPr lang="en-US" sz="5689" dirty="0"/>
              <a:t>Operating Systems</a:t>
            </a:r>
            <a:br>
              <a:rPr lang="en-US" sz="5689" dirty="0"/>
            </a:br>
            <a:r>
              <a:rPr lang="en-US" sz="2844" dirty="0"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Andrea Arpaci-Dusseau</a:t>
            </a:r>
            <a:r>
              <a:rPr lang="en-US" sz="3413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  <a:latin typeface="Calisto MT"/>
              </a:rPr>
              <a:t/>
            </a:r>
            <a:br>
              <a:rPr lang="en-US" sz="3413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  <a:latin typeface="Calisto MT"/>
              </a:rPr>
            </a:br>
            <a:r>
              <a:rPr lang="en-US" sz="6258" dirty="0"/>
              <a:t/>
            </a:r>
            <a:br>
              <a:rPr lang="en-US" sz="6258" dirty="0"/>
            </a:br>
            <a:r>
              <a:rPr lang="en-US" sz="5120" dirty="0"/>
              <a:t>Lecture </a:t>
            </a:r>
            <a:r>
              <a:rPr lang="en-US" sz="5120" dirty="0" smtClean="0"/>
              <a:t>5: Optimizing Graph Computation for Storage</a:t>
            </a:r>
            <a:endParaRPr lang="en-US" sz="5689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16747" y="4946924"/>
            <a:ext cx="12577327" cy="4580898"/>
          </a:xfrm>
          <a:prstGeom prst="rect">
            <a:avLst/>
          </a:prstGeom>
        </p:spPr>
        <p:txBody>
          <a:bodyPr vert="horz" lIns="130048" tIns="65024" rIns="130048" bIns="65024" rtlCol="0">
            <a:normAutofit/>
          </a:bodyPr>
          <a:lstStyle/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defRPr/>
            </a:pP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Questions </a:t>
            </a: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for Today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:</a:t>
            </a: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defRPr/>
            </a:pP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How can one restructure computation to be more SSD friendly?</a:t>
            </a:r>
            <a:endParaRPr lang="en-US" sz="2560" kern="1200" dirty="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  <a:p>
            <a:pPr marL="866973" indent="-866973" algn="l" defTabSz="1300460" rtl="0">
              <a:spcBef>
                <a:spcPts val="853"/>
              </a:spcBef>
              <a:buFont typeface="Calisto MT" pitchFamily="18" charset="0"/>
              <a:buNone/>
              <a:defRPr/>
            </a:pPr>
            <a:r>
              <a:rPr lang="en-US" sz="320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  <a:latin typeface="Calisto MT"/>
              </a:rPr>
              <a:t>	</a:t>
            </a:r>
            <a:endParaRPr lang="en-US" sz="2560" kern="1200" dirty="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defRPr/>
            </a:pP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To do for 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Thursday</a:t>
            </a:r>
            <a:endParaRPr lang="en-US" sz="2560" kern="1200" dirty="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buFont typeface="Arial"/>
              <a:buChar char="•"/>
              <a:defRPr/>
            </a:pP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Read 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paper </a:t>
            </a: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and answer question for next 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lecture: </a:t>
            </a:r>
            <a:b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</a:b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	</a:t>
            </a:r>
            <a:r>
              <a:rPr lang="en-US" sz="2560" kern="1200" dirty="0" err="1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FlashGraph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 and </a:t>
            </a:r>
            <a:r>
              <a:rPr lang="en-US" sz="2560" kern="1200" dirty="0" err="1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WiscKey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 (focus)</a:t>
            </a: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buFont typeface="Arial"/>
              <a:buChar char="•"/>
              <a:defRPr/>
            </a:pP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Week </a:t>
            </a:r>
            <a:r>
              <a:rPr lang="en-US" sz="2560" kern="1200" dirty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3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 Reading Group </a:t>
            </a:r>
            <a:r>
              <a:rPr lang="mr-IN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–</a:t>
            </a: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 Canvas</a:t>
            </a:r>
          </a:p>
          <a:p>
            <a:pPr algn="l" defTabSz="1300460" rtl="0">
              <a:spcBef>
                <a:spcPts val="853"/>
              </a:spcBef>
              <a:buClr>
                <a:srgbClr val="921F07"/>
              </a:buClr>
              <a:buSzPct val="25000"/>
              <a:buFont typeface="Arial"/>
              <a:buChar char="•"/>
              <a:defRPr/>
            </a:pPr>
            <a:r>
              <a:rPr lang="en-US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Mini-Project made available after lecture</a:t>
            </a:r>
            <a:r>
              <a:rPr lang="mr-IN" sz="2560" kern="1200" dirty="0" smtClean="0">
                <a:solidFill>
                  <a:srgbClr val="333333"/>
                </a:solidFill>
                <a:effectLst>
                  <a:outerShdw blurRad="63500" dir="2700000" algn="tl" rotWithShape="0">
                    <a:prstClr val="white">
                      <a:alpha val="40000"/>
                    </a:prstClr>
                  </a:outerShdw>
                </a:effectLst>
              </a:rPr>
              <a:t>…</a:t>
            </a:r>
            <a:endParaRPr lang="en-US" sz="2560" kern="1200" dirty="0">
              <a:solidFill>
                <a:srgbClr val="333333"/>
              </a:solidFill>
              <a:effectLst>
                <a:outerShdw blurRad="63500" dir="2700000" algn="tl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3091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X-stream: </a:t>
            </a:r>
            <a:r>
              <a:rPr kumimoji="1" lang="zh-CN" altLang="en-US" dirty="0" smtClean="0"/>
              <a:t>另一种</a:t>
            </a:r>
            <a:r>
              <a:rPr kumimoji="1" lang="en-US" altLang="zh-CN" dirty="0" smtClean="0"/>
              <a:t>distributed system??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6778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91ECF-7448-450B-9652-46C6C8012A1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5" y="80211"/>
            <a:ext cx="12892505" cy="996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762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theme/theme1.xml><?xml version="1.0" encoding="utf-8"?>
<a:theme xmlns:a="http://schemas.openxmlformats.org/drawingml/2006/main" name="736-lecture">
  <a:themeElements>
    <a:clrScheme name="Precedent">
      <a:dk1>
        <a:srgbClr val="921F07"/>
      </a:dk1>
      <a:lt1>
        <a:sysClr val="window" lastClr="FFFFFF"/>
      </a:lt1>
      <a:dk2>
        <a:srgbClr val="333333"/>
      </a:dk2>
      <a:lt2>
        <a:srgbClr val="E5E5D3"/>
      </a:lt2>
      <a:accent1>
        <a:srgbClr val="993232"/>
      </a:accent1>
      <a:accent2>
        <a:srgbClr val="9B6C34"/>
      </a:accent2>
      <a:accent3>
        <a:srgbClr val="736C5D"/>
      </a:accent3>
      <a:accent4>
        <a:srgbClr val="C9972B"/>
      </a:accent4>
      <a:accent5>
        <a:srgbClr val="C95F2B"/>
      </a:accent5>
      <a:accent6>
        <a:srgbClr val="8F7A05"/>
      </a:accent6>
      <a:hlink>
        <a:srgbClr val="933926"/>
      </a:hlink>
      <a:folHlink>
        <a:srgbClr val="916019"/>
      </a:folHlink>
    </a:clrScheme>
    <a:fontScheme name="Sky">
      <a:majorFont>
        <a:latin typeface="Arial Rounded MT Bold"/>
        <a:ea typeface=""/>
        <a:cs typeface=""/>
        <a:font script="Jpan" typeface="ＭＳ Ｐゴシック"/>
      </a:majorFont>
      <a:minorFont>
        <a:latin typeface="Arial Rounded MT Bold"/>
        <a:ea typeface=""/>
        <a:cs typeface=""/>
        <a:font script="Jpan" typeface="ＭＳ Ｐゴシック"/>
      </a:minorFont>
    </a:fontScheme>
    <a:fmtScheme name="Precedent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35000"/>
              </a:schemeClr>
            </a:gs>
            <a:gs pos="100000">
              <a:schemeClr val="phClr">
                <a:tint val="100000"/>
                <a:shade val="30000"/>
                <a:satMod val="135000"/>
              </a:schemeClr>
            </a:gs>
          </a:gsLst>
          <a:path path="circle">
            <a:fillToRect l="70000" t="10000" b="7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35000"/>
              </a:schemeClr>
              <a:schemeClr val="phClr">
                <a:satMod val="150000"/>
                <a:lumMod val="11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101600" dist="25400" dir="4800000" sx="103000" sy="103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l">
              <a:rot lat="0" lon="0" rev="3000000"/>
            </a:lightRig>
          </a:scene3d>
          <a:sp3d prstMaterial="softEdge">
            <a:bevelT w="0" h="0"/>
          </a:sp3d>
        </a:effectStyle>
        <a:effectStyle>
          <a:effectLst>
            <a:innerShdw blurRad="127000" dist="38100" dir="13200000">
              <a:srgbClr val="000000">
                <a:alpha val="75000"/>
              </a:srgbClr>
            </a:innerShdw>
            <a:outerShdw blurRad="38100" dist="12700" dir="1800000" sx="101000" sy="101000" rotWithShape="0">
              <a:srgbClr val="000000">
                <a:alpha val="40000"/>
              </a:srgbClr>
            </a:outerShdw>
            <a:reflection blurRad="127000" stA="25000" endPos="30000" dist="12700" dir="5400000" sy="-100000" rotWithShape="0"/>
          </a:effectLst>
          <a:scene3d>
            <a:camera prst="orthographicFront">
              <a:rot lat="0" lon="0" rev="0"/>
            </a:camera>
            <a:lightRig rig="twoPt" dir="t">
              <a:rot lat="0" lon="0" rev="12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35000"/>
              </a:schemeClr>
            </a:gs>
            <a:gs pos="100000">
              <a:schemeClr val="phClr">
                <a:shade val="30000"/>
                <a:satMod val="150000"/>
              </a:schemeClr>
            </a:gs>
          </a:gsLst>
          <a:path path="circle">
            <a:fillToRect t="10000" r="70000" b="7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30000"/>
                <a:lumMod val="80000"/>
              </a:schemeClr>
              <a:schemeClr val="phClr">
                <a:satMod val="15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50800">
          <a:solidFill>
            <a:schemeClr val="tx1"/>
          </a:solidFill>
          <a:tailEnd type="triangle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50800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CS537-Theme</Template>
  <TotalTime>20543</TotalTime>
  <Words>1744</Words>
  <Application>Microsoft Macintosh PowerPoint</Application>
  <PresentationFormat>自定义</PresentationFormat>
  <Paragraphs>670</Paragraphs>
  <Slides>88</Slides>
  <Notes>28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88</vt:i4>
      </vt:variant>
    </vt:vector>
  </HeadingPairs>
  <TitlesOfParts>
    <vt:vector size="90" baseType="lpstr">
      <vt:lpstr>736-lecture</vt:lpstr>
      <vt:lpstr>Office Theme</vt:lpstr>
      <vt:lpstr>CS 736: Advanced  Operating Systems Andrea Arpaci-Dusseau  Lecture 5: Optimizing Graph Computation for Storage</vt:lpstr>
      <vt:lpstr>Why These Papers?</vt:lpstr>
      <vt:lpstr>PowerPoint 演示文稿</vt:lpstr>
      <vt:lpstr>X-Stream: Edge-Centric Graph Processing using Streaming Partitions</vt:lpstr>
      <vt:lpstr>Problem Motivation?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Graphs</vt:lpstr>
      <vt:lpstr>Big Graphs</vt:lpstr>
      <vt:lpstr>X-Stream</vt:lpstr>
      <vt:lpstr>Problem Motivation</vt:lpstr>
      <vt:lpstr>Computational Model?</vt:lpstr>
      <vt:lpstr>PowerPoint 演示文稿</vt:lpstr>
      <vt:lpstr>PowerPoint 演示文稿</vt:lpstr>
      <vt:lpstr>PowerPoint 演示文稿</vt:lpstr>
      <vt:lpstr>Standard Scatter Gather</vt:lpstr>
      <vt:lpstr>Standard Scatter Gather</vt:lpstr>
      <vt:lpstr>Vertex-Centric Scatter Gather</vt:lpstr>
      <vt:lpstr>Challenge Identified?</vt:lpstr>
      <vt:lpstr>PowerPoint 演示文稿</vt:lpstr>
      <vt:lpstr>PowerPoint 演示文稿</vt:lpstr>
      <vt:lpstr>Approach</vt:lpstr>
      <vt:lpstr>Vertex-Centric Scatter Gather</vt:lpstr>
      <vt:lpstr>Solutions?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Contributions</vt:lpstr>
      <vt:lpstr>Transformation</vt:lpstr>
      <vt:lpstr>Edge-Centric Scatter Gather</vt:lpstr>
      <vt:lpstr>PowerPoint 演示文稿</vt:lpstr>
      <vt:lpstr>Tradeoff</vt:lpstr>
      <vt:lpstr>What type of graphs perform well? Or poorly?</vt:lpstr>
      <vt:lpstr>Contributions</vt:lpstr>
      <vt:lpstr>Streaming Partitions</vt:lpstr>
      <vt:lpstr>Streaming Partitions</vt:lpstr>
      <vt:lpstr>Partitioning the Graph</vt:lpstr>
      <vt:lpstr>Pre-processing Overhead</vt:lpstr>
      <vt:lpstr>Random Accesses for Free</vt:lpstr>
      <vt:lpstr>Generalization</vt:lpstr>
      <vt:lpstr>Generally Applicable </vt:lpstr>
      <vt:lpstr>Parallelism</vt:lpstr>
      <vt:lpstr>Gathering Updates</vt:lpstr>
      <vt:lpstr>How to pick size of streaming partition?</vt:lpstr>
      <vt:lpstr>Comparison</vt:lpstr>
      <vt:lpstr>Applications?</vt:lpstr>
      <vt:lpstr>PowerPoint 演示文稿</vt:lpstr>
      <vt:lpstr>Applications</vt:lpstr>
      <vt:lpstr>Evaluation?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X-Stream Main Memory Performance</vt:lpstr>
      <vt:lpstr>No Specialized Graph Optimizations  (e.g., inverted edge list)</vt:lpstr>
      <vt:lpstr>Baseline to Graphchi</vt:lpstr>
      <vt:lpstr>X-Stream Speedup over Graphchi</vt:lpstr>
      <vt:lpstr>Baseline to Graphchi</vt:lpstr>
      <vt:lpstr>X-Stream Speedup over Graphchi ( + sharding) </vt:lpstr>
      <vt:lpstr>Preprocessing Impact</vt:lpstr>
      <vt:lpstr>Sequential Access Bandwidth</vt:lpstr>
      <vt:lpstr>Disk Transfers (Pagerank on Twitter)</vt:lpstr>
      <vt:lpstr>Scaling up</vt:lpstr>
      <vt:lpstr>PowerPoint 演示文稿</vt:lpstr>
      <vt:lpstr>Conclusion</vt:lpstr>
      <vt:lpstr>CS 736: Advanced  Operating Systems Andrea Arpaci-Dusseau  Lecture 5: Optimizing Graph Computation for Storage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[537] RAID</dc:title>
  <cp:lastModifiedBy>盼 吴</cp:lastModifiedBy>
  <cp:revision>127</cp:revision>
  <dcterms:modified xsi:type="dcterms:W3CDTF">2019-03-07T15:29:54Z</dcterms:modified>
</cp:coreProperties>
</file>